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9" r:id="rId3"/>
    <p:sldMasterId id="2147483781" r:id="rId4"/>
  </p:sldMasterIdLst>
  <p:notesMasterIdLst>
    <p:notesMasterId r:id="rId29"/>
  </p:notesMasterIdLst>
  <p:sldIdLst>
    <p:sldId id="256" r:id="rId5"/>
    <p:sldId id="322" r:id="rId6"/>
    <p:sldId id="286" r:id="rId7"/>
    <p:sldId id="262" r:id="rId8"/>
    <p:sldId id="314" r:id="rId9"/>
    <p:sldId id="300" r:id="rId10"/>
    <p:sldId id="307" r:id="rId11"/>
    <p:sldId id="310" r:id="rId12"/>
    <p:sldId id="311" r:id="rId13"/>
    <p:sldId id="319" r:id="rId14"/>
    <p:sldId id="320" r:id="rId15"/>
    <p:sldId id="305" r:id="rId16"/>
    <p:sldId id="306" r:id="rId17"/>
    <p:sldId id="304" r:id="rId18"/>
    <p:sldId id="296" r:id="rId19"/>
    <p:sldId id="303" r:id="rId20"/>
    <p:sldId id="316" r:id="rId21"/>
    <p:sldId id="285" r:id="rId22"/>
    <p:sldId id="315" r:id="rId23"/>
    <p:sldId id="302" r:id="rId24"/>
    <p:sldId id="287" r:id="rId25"/>
    <p:sldId id="309" r:id="rId26"/>
    <p:sldId id="294" r:id="rId27"/>
    <p:sldId id="313" r:id="rId28"/>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32C"/>
    <a:srgbClr val="C43902"/>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65" autoAdjust="0"/>
  </p:normalViewPr>
  <p:slideViewPr>
    <p:cSldViewPr>
      <p:cViewPr varScale="1">
        <p:scale>
          <a:sx n="88" d="100"/>
          <a:sy n="88" d="100"/>
        </p:scale>
        <p:origin x="21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9D103-0F21-446C-B5B3-9F810818B96C}" type="doc">
      <dgm:prSet loTypeId="urn:microsoft.com/office/officeart/2005/8/layout/pyramid1" loCatId="pyramid" qsTypeId="urn:microsoft.com/office/officeart/2005/8/quickstyle/simple1" qsCatId="simple" csTypeId="urn:microsoft.com/office/officeart/2005/8/colors/accent1_2" csCatId="accent1" phldr="1"/>
      <dgm:spPr/>
    </dgm:pt>
    <dgm:pt modelId="{193C8E5F-8128-4A09-AA1C-B8FB0B1C58E6}">
      <dgm:prSet phldrT="[Text]" custT="1">
        <dgm:style>
          <a:lnRef idx="0">
            <a:schemeClr val="accent1"/>
          </a:lnRef>
          <a:fillRef idx="3">
            <a:schemeClr val="accent1"/>
          </a:fillRef>
          <a:effectRef idx="3">
            <a:schemeClr val="accent1"/>
          </a:effectRef>
          <a:fontRef idx="minor">
            <a:schemeClr val="lt1"/>
          </a:fontRef>
        </dgm:style>
      </dgm:prSet>
      <dgm:spPr>
        <a:solidFill>
          <a:srgbClr val="00B050"/>
        </a:solidFill>
      </dgm:spPr>
      <dgm:t>
        <a:bodyPr/>
        <a:lstStyle/>
        <a:p>
          <a:endParaRPr lang="en-US" sz="2000" b="0" dirty="0"/>
        </a:p>
        <a:p>
          <a:r>
            <a:rPr lang="en-US" sz="2000" b="1" dirty="0">
              <a:latin typeface="+mn-lt"/>
              <a:cs typeface="Arial" panose="020B0604020202020204" pitchFamily="34" charset="0"/>
            </a:rPr>
            <a:t>Job</a:t>
          </a:r>
          <a:endParaRPr lang="en-US" sz="2400" b="1" dirty="0">
            <a:latin typeface="+mn-lt"/>
            <a:cs typeface="Arial" panose="020B0604020202020204" pitchFamily="34" charset="0"/>
          </a:endParaRPr>
        </a:p>
      </dgm:t>
    </dgm:pt>
    <dgm:pt modelId="{9A6B3919-8900-4ACC-BD79-42AD9150A34C}" type="parTrans" cxnId="{0922E282-9AE1-4362-BF83-00EDB700671C}">
      <dgm:prSet/>
      <dgm:spPr/>
      <dgm:t>
        <a:bodyPr/>
        <a:lstStyle/>
        <a:p>
          <a:endParaRPr lang="en-US"/>
        </a:p>
      </dgm:t>
    </dgm:pt>
    <dgm:pt modelId="{DD09FF60-B6FE-449C-85BD-32C1AF9C1D02}" type="sibTrans" cxnId="{0922E282-9AE1-4362-BF83-00EDB700671C}">
      <dgm:prSet/>
      <dgm:spPr/>
      <dgm:t>
        <a:bodyPr/>
        <a:lstStyle/>
        <a:p>
          <a:endParaRPr lang="en-US"/>
        </a:p>
      </dgm:t>
    </dgm:pt>
    <dgm:pt modelId="{45E8A2C8-9D48-47E7-B9AB-0513A01AC5C4}">
      <dgm:prSet phldrT="[Text]" custT="1">
        <dgm:style>
          <a:lnRef idx="3">
            <a:schemeClr val="lt1"/>
          </a:lnRef>
          <a:fillRef idx="1">
            <a:schemeClr val="accent2"/>
          </a:fillRef>
          <a:effectRef idx="1">
            <a:schemeClr val="accent2"/>
          </a:effectRef>
          <a:fontRef idx="minor">
            <a:schemeClr val="lt1"/>
          </a:fontRef>
        </dgm:style>
      </dgm:prSet>
      <dgm:spPr>
        <a:solidFill>
          <a:srgbClr val="FF0000"/>
        </a:solidFill>
        <a:ln>
          <a:noFill/>
        </a:ln>
      </dgm:spPr>
      <dgm:t>
        <a:bodyPr/>
        <a:lstStyle/>
        <a:p>
          <a:r>
            <a:rPr lang="en-US" sz="2400" b="1" dirty="0"/>
            <a:t>Interview</a:t>
          </a:r>
          <a:endParaRPr lang="en-US" sz="1800" b="1" dirty="0"/>
        </a:p>
      </dgm:t>
    </dgm:pt>
    <dgm:pt modelId="{A872EE9B-7A63-453E-9A21-849C49E5B1AA}" type="parTrans" cxnId="{9212E359-70AD-405B-A17B-131A4EB97C96}">
      <dgm:prSet/>
      <dgm:spPr/>
      <dgm:t>
        <a:bodyPr/>
        <a:lstStyle/>
        <a:p>
          <a:endParaRPr lang="en-US"/>
        </a:p>
      </dgm:t>
    </dgm:pt>
    <dgm:pt modelId="{7C9D51FB-C394-4BF3-BB0B-FCB61091722B}" type="sibTrans" cxnId="{9212E359-70AD-405B-A17B-131A4EB97C96}">
      <dgm:prSet/>
      <dgm:spPr/>
      <dgm:t>
        <a:bodyPr/>
        <a:lstStyle/>
        <a:p>
          <a:endParaRPr lang="en-US"/>
        </a:p>
      </dgm:t>
    </dgm:pt>
    <dgm:pt modelId="{0D4C2BF3-3DB2-4E8B-B67A-75DFE8EC340F}">
      <dgm:prSet phldrT="[Text]" custT="1">
        <dgm:style>
          <a:lnRef idx="1">
            <a:schemeClr val="accent3"/>
          </a:lnRef>
          <a:fillRef idx="2">
            <a:schemeClr val="accent3"/>
          </a:fillRef>
          <a:effectRef idx="1">
            <a:schemeClr val="accent3"/>
          </a:effectRef>
          <a:fontRef idx="minor">
            <a:schemeClr val="dk1"/>
          </a:fontRef>
        </dgm:style>
      </dgm:prSet>
      <dgm:spPr>
        <a:solidFill>
          <a:srgbClr val="00B0F0"/>
        </a:solidFill>
      </dgm:spPr>
      <dgm:t>
        <a:bodyPr/>
        <a:lstStyle/>
        <a:p>
          <a:r>
            <a:rPr lang="en-US" sz="2000" b="1" dirty="0"/>
            <a:t>Value &amp; Marketing </a:t>
          </a:r>
          <a:r>
            <a:rPr lang="en-US" sz="1800" b="1" dirty="0"/>
            <a:t>(Resume, Linked-In etc.)</a:t>
          </a:r>
        </a:p>
      </dgm:t>
    </dgm:pt>
    <dgm:pt modelId="{B1982D02-0481-44CE-98D4-5AD9AA101579}" type="parTrans" cxnId="{F51052F6-72C4-4B34-86C4-6B30A8C98710}">
      <dgm:prSet/>
      <dgm:spPr/>
      <dgm:t>
        <a:bodyPr/>
        <a:lstStyle/>
        <a:p>
          <a:endParaRPr lang="en-US"/>
        </a:p>
      </dgm:t>
    </dgm:pt>
    <dgm:pt modelId="{38586A03-99E3-4702-9776-6C7D3673FD8E}" type="sibTrans" cxnId="{F51052F6-72C4-4B34-86C4-6B30A8C98710}">
      <dgm:prSet/>
      <dgm:spPr/>
      <dgm:t>
        <a:bodyPr/>
        <a:lstStyle/>
        <a:p>
          <a:endParaRPr lang="en-US"/>
        </a:p>
      </dgm:t>
    </dgm:pt>
    <dgm:pt modelId="{0AC0ADB9-5E5F-445A-B83B-22D77201FEF0}">
      <dgm:prSet phldrT="[Text]" custT="1">
        <dgm:style>
          <a:lnRef idx="0">
            <a:schemeClr val="accent1"/>
          </a:lnRef>
          <a:fillRef idx="3">
            <a:schemeClr val="accent1"/>
          </a:fillRef>
          <a:effectRef idx="3">
            <a:schemeClr val="accent1"/>
          </a:effectRef>
          <a:fontRef idx="minor">
            <a:schemeClr val="lt1"/>
          </a:fontRef>
        </dgm:style>
      </dgm:prSet>
      <dgm:spPr>
        <a:solidFill>
          <a:schemeClr val="accent2"/>
        </a:solidFill>
      </dgm:spPr>
      <dgm:t>
        <a:bodyPr/>
        <a:lstStyle/>
        <a:p>
          <a:endParaRPr lang="en-US" sz="2000" dirty="0">
            <a:solidFill>
              <a:schemeClr val="bg1"/>
            </a:solidFill>
          </a:endParaRPr>
        </a:p>
        <a:p>
          <a:r>
            <a:rPr lang="en-US" sz="2400" b="1" dirty="0">
              <a:solidFill>
                <a:schemeClr val="tx1"/>
              </a:solidFill>
            </a:rPr>
            <a:t>Networking &amp; Discovery</a:t>
          </a:r>
        </a:p>
        <a:p>
          <a:endParaRPr lang="en-US" sz="2000" dirty="0">
            <a:solidFill>
              <a:schemeClr val="bg1"/>
            </a:solidFill>
          </a:endParaRPr>
        </a:p>
      </dgm:t>
    </dgm:pt>
    <dgm:pt modelId="{0E9C078D-AEBF-4C95-842A-F0C63C2C892A}" type="parTrans" cxnId="{67641B44-3C6E-4D19-BB07-17E0E63820D8}">
      <dgm:prSet/>
      <dgm:spPr/>
      <dgm:t>
        <a:bodyPr/>
        <a:lstStyle/>
        <a:p>
          <a:endParaRPr lang="en-US"/>
        </a:p>
      </dgm:t>
    </dgm:pt>
    <dgm:pt modelId="{CC38D53C-C907-4748-8F88-BA4DDD9F353F}" type="sibTrans" cxnId="{67641B44-3C6E-4D19-BB07-17E0E63820D8}">
      <dgm:prSet/>
      <dgm:spPr/>
      <dgm:t>
        <a:bodyPr/>
        <a:lstStyle/>
        <a:p>
          <a:endParaRPr lang="en-US"/>
        </a:p>
      </dgm:t>
    </dgm:pt>
    <dgm:pt modelId="{666D264B-8794-4A25-9260-C0E9943BC201}" type="pres">
      <dgm:prSet presAssocID="{27E9D103-0F21-446C-B5B3-9F810818B96C}" presName="Name0" presStyleCnt="0">
        <dgm:presLayoutVars>
          <dgm:dir/>
          <dgm:animLvl val="lvl"/>
          <dgm:resizeHandles val="exact"/>
        </dgm:presLayoutVars>
      </dgm:prSet>
      <dgm:spPr/>
    </dgm:pt>
    <dgm:pt modelId="{01B8633E-47AE-4DC6-B16C-99C05FC3023D}" type="pres">
      <dgm:prSet presAssocID="{193C8E5F-8128-4A09-AA1C-B8FB0B1C58E6}" presName="Name8" presStyleCnt="0"/>
      <dgm:spPr/>
    </dgm:pt>
    <dgm:pt modelId="{47641B4F-E1F8-47BD-AC10-A195992FAFD3}" type="pres">
      <dgm:prSet presAssocID="{193C8E5F-8128-4A09-AA1C-B8FB0B1C58E6}" presName="level" presStyleLbl="node1" presStyleIdx="0" presStyleCnt="4">
        <dgm:presLayoutVars>
          <dgm:chMax val="1"/>
          <dgm:bulletEnabled val="1"/>
        </dgm:presLayoutVars>
      </dgm:prSet>
      <dgm:spPr/>
    </dgm:pt>
    <dgm:pt modelId="{4375BF10-3A31-4CE3-9E53-0BE1163D1E9D}" type="pres">
      <dgm:prSet presAssocID="{193C8E5F-8128-4A09-AA1C-B8FB0B1C58E6}" presName="levelTx" presStyleLbl="revTx" presStyleIdx="0" presStyleCnt="0">
        <dgm:presLayoutVars>
          <dgm:chMax val="1"/>
          <dgm:bulletEnabled val="1"/>
        </dgm:presLayoutVars>
      </dgm:prSet>
      <dgm:spPr/>
    </dgm:pt>
    <dgm:pt modelId="{20026F27-B975-4A50-9DA8-168630A248AC}" type="pres">
      <dgm:prSet presAssocID="{45E8A2C8-9D48-47E7-B9AB-0513A01AC5C4}" presName="Name8" presStyleCnt="0"/>
      <dgm:spPr/>
    </dgm:pt>
    <dgm:pt modelId="{7C6D0C9E-CAF6-4A0C-A775-EF2B4E326EA8}" type="pres">
      <dgm:prSet presAssocID="{45E8A2C8-9D48-47E7-B9AB-0513A01AC5C4}" presName="level" presStyleLbl="node1" presStyleIdx="1" presStyleCnt="4" custLinFactNeighborX="-724">
        <dgm:presLayoutVars>
          <dgm:chMax val="1"/>
          <dgm:bulletEnabled val="1"/>
        </dgm:presLayoutVars>
      </dgm:prSet>
      <dgm:spPr/>
    </dgm:pt>
    <dgm:pt modelId="{7F7FA5B8-2550-472F-A1A8-CBE2EDE803F0}" type="pres">
      <dgm:prSet presAssocID="{45E8A2C8-9D48-47E7-B9AB-0513A01AC5C4}" presName="levelTx" presStyleLbl="revTx" presStyleIdx="0" presStyleCnt="0">
        <dgm:presLayoutVars>
          <dgm:chMax val="1"/>
          <dgm:bulletEnabled val="1"/>
        </dgm:presLayoutVars>
      </dgm:prSet>
      <dgm:spPr/>
    </dgm:pt>
    <dgm:pt modelId="{E240DDD4-1E26-4E2A-949C-CDD1E51D7E43}" type="pres">
      <dgm:prSet presAssocID="{0D4C2BF3-3DB2-4E8B-B67A-75DFE8EC340F}" presName="Name8" presStyleCnt="0"/>
      <dgm:spPr/>
    </dgm:pt>
    <dgm:pt modelId="{273650C3-3EE1-49A1-A620-D2C4CE2EB765}" type="pres">
      <dgm:prSet presAssocID="{0D4C2BF3-3DB2-4E8B-B67A-75DFE8EC340F}" presName="level" presStyleLbl="node1" presStyleIdx="2" presStyleCnt="4">
        <dgm:presLayoutVars>
          <dgm:chMax val="1"/>
          <dgm:bulletEnabled val="1"/>
        </dgm:presLayoutVars>
      </dgm:prSet>
      <dgm:spPr/>
    </dgm:pt>
    <dgm:pt modelId="{A7056EA9-36ED-40E2-8B9D-57BB40827BA9}" type="pres">
      <dgm:prSet presAssocID="{0D4C2BF3-3DB2-4E8B-B67A-75DFE8EC340F}" presName="levelTx" presStyleLbl="revTx" presStyleIdx="0" presStyleCnt="0">
        <dgm:presLayoutVars>
          <dgm:chMax val="1"/>
          <dgm:bulletEnabled val="1"/>
        </dgm:presLayoutVars>
      </dgm:prSet>
      <dgm:spPr/>
    </dgm:pt>
    <dgm:pt modelId="{0B3CB4D7-E81D-478F-89E9-6FEADC4972A9}" type="pres">
      <dgm:prSet presAssocID="{0AC0ADB9-5E5F-445A-B83B-22D77201FEF0}" presName="Name8" presStyleCnt="0"/>
      <dgm:spPr/>
    </dgm:pt>
    <dgm:pt modelId="{BBE3C7D9-47D2-4AAC-BD19-7B78202004CB}" type="pres">
      <dgm:prSet presAssocID="{0AC0ADB9-5E5F-445A-B83B-22D77201FEF0}" presName="level" presStyleLbl="node1" presStyleIdx="3" presStyleCnt="4">
        <dgm:presLayoutVars>
          <dgm:chMax val="1"/>
          <dgm:bulletEnabled val="1"/>
        </dgm:presLayoutVars>
      </dgm:prSet>
      <dgm:spPr/>
    </dgm:pt>
    <dgm:pt modelId="{33DF6B54-160C-4AEC-BE23-AC1A4740D708}" type="pres">
      <dgm:prSet presAssocID="{0AC0ADB9-5E5F-445A-B83B-22D77201FEF0}" presName="levelTx" presStyleLbl="revTx" presStyleIdx="0" presStyleCnt="0">
        <dgm:presLayoutVars>
          <dgm:chMax val="1"/>
          <dgm:bulletEnabled val="1"/>
        </dgm:presLayoutVars>
      </dgm:prSet>
      <dgm:spPr/>
    </dgm:pt>
  </dgm:ptLst>
  <dgm:cxnLst>
    <dgm:cxn modelId="{B4ABED11-CB60-410A-99CE-11DEB9F7C493}" type="presOf" srcId="{45E8A2C8-9D48-47E7-B9AB-0513A01AC5C4}" destId="{7C6D0C9E-CAF6-4A0C-A775-EF2B4E326EA8}" srcOrd="0" destOrd="0" presId="urn:microsoft.com/office/officeart/2005/8/layout/pyramid1"/>
    <dgm:cxn modelId="{414F5F2D-A2E3-4D1C-9520-6FC9F346B81E}" type="presOf" srcId="{0AC0ADB9-5E5F-445A-B83B-22D77201FEF0}" destId="{33DF6B54-160C-4AEC-BE23-AC1A4740D708}" srcOrd="1" destOrd="0" presId="urn:microsoft.com/office/officeart/2005/8/layout/pyramid1"/>
    <dgm:cxn modelId="{67641B44-3C6E-4D19-BB07-17E0E63820D8}" srcId="{27E9D103-0F21-446C-B5B3-9F810818B96C}" destId="{0AC0ADB9-5E5F-445A-B83B-22D77201FEF0}" srcOrd="3" destOrd="0" parTransId="{0E9C078D-AEBF-4C95-842A-F0C63C2C892A}" sibTransId="{CC38D53C-C907-4748-8F88-BA4DDD9F353F}"/>
    <dgm:cxn modelId="{4E929E59-00BD-4D34-BDC9-35FC776476CF}" type="presOf" srcId="{193C8E5F-8128-4A09-AA1C-B8FB0B1C58E6}" destId="{47641B4F-E1F8-47BD-AC10-A195992FAFD3}" srcOrd="0" destOrd="0" presId="urn:microsoft.com/office/officeart/2005/8/layout/pyramid1"/>
    <dgm:cxn modelId="{9212E359-70AD-405B-A17B-131A4EB97C96}" srcId="{27E9D103-0F21-446C-B5B3-9F810818B96C}" destId="{45E8A2C8-9D48-47E7-B9AB-0513A01AC5C4}" srcOrd="1" destOrd="0" parTransId="{A872EE9B-7A63-453E-9A21-849C49E5B1AA}" sibTransId="{7C9D51FB-C394-4BF3-BB0B-FCB61091722B}"/>
    <dgm:cxn modelId="{AB0E8A7A-5965-46AA-AB17-1D9B44B21701}" type="presOf" srcId="{193C8E5F-8128-4A09-AA1C-B8FB0B1C58E6}" destId="{4375BF10-3A31-4CE3-9E53-0BE1163D1E9D}" srcOrd="1" destOrd="0" presId="urn:microsoft.com/office/officeart/2005/8/layout/pyramid1"/>
    <dgm:cxn modelId="{7D1A5B82-26FF-4765-8064-32DA9CCCDB43}" type="presOf" srcId="{0D4C2BF3-3DB2-4E8B-B67A-75DFE8EC340F}" destId="{273650C3-3EE1-49A1-A620-D2C4CE2EB765}" srcOrd="0" destOrd="0" presId="urn:microsoft.com/office/officeart/2005/8/layout/pyramid1"/>
    <dgm:cxn modelId="{0922E282-9AE1-4362-BF83-00EDB700671C}" srcId="{27E9D103-0F21-446C-B5B3-9F810818B96C}" destId="{193C8E5F-8128-4A09-AA1C-B8FB0B1C58E6}" srcOrd="0" destOrd="0" parTransId="{9A6B3919-8900-4ACC-BD79-42AD9150A34C}" sibTransId="{DD09FF60-B6FE-449C-85BD-32C1AF9C1D02}"/>
    <dgm:cxn modelId="{BA704490-BEB3-4518-AFBB-FC084899F7C5}" type="presOf" srcId="{0AC0ADB9-5E5F-445A-B83B-22D77201FEF0}" destId="{BBE3C7D9-47D2-4AAC-BD19-7B78202004CB}" srcOrd="0" destOrd="0" presId="urn:microsoft.com/office/officeart/2005/8/layout/pyramid1"/>
    <dgm:cxn modelId="{2431CFC0-E18C-48CB-92F4-2C4B89EBF2C7}" type="presOf" srcId="{27E9D103-0F21-446C-B5B3-9F810818B96C}" destId="{666D264B-8794-4A25-9260-C0E9943BC201}" srcOrd="0" destOrd="0" presId="urn:microsoft.com/office/officeart/2005/8/layout/pyramid1"/>
    <dgm:cxn modelId="{75BE94EE-3ACE-4D7A-8266-810A5E0B648F}" type="presOf" srcId="{45E8A2C8-9D48-47E7-B9AB-0513A01AC5C4}" destId="{7F7FA5B8-2550-472F-A1A8-CBE2EDE803F0}" srcOrd="1" destOrd="0" presId="urn:microsoft.com/office/officeart/2005/8/layout/pyramid1"/>
    <dgm:cxn modelId="{6659C9F4-26FF-477B-8908-1FF7A906DC15}" type="presOf" srcId="{0D4C2BF3-3DB2-4E8B-B67A-75DFE8EC340F}" destId="{A7056EA9-36ED-40E2-8B9D-57BB40827BA9}" srcOrd="1" destOrd="0" presId="urn:microsoft.com/office/officeart/2005/8/layout/pyramid1"/>
    <dgm:cxn modelId="{F51052F6-72C4-4B34-86C4-6B30A8C98710}" srcId="{27E9D103-0F21-446C-B5B3-9F810818B96C}" destId="{0D4C2BF3-3DB2-4E8B-B67A-75DFE8EC340F}" srcOrd="2" destOrd="0" parTransId="{B1982D02-0481-44CE-98D4-5AD9AA101579}" sibTransId="{38586A03-99E3-4702-9776-6C7D3673FD8E}"/>
    <dgm:cxn modelId="{8F64B403-2A62-4AC6-A14D-42B4072878C7}" type="presParOf" srcId="{666D264B-8794-4A25-9260-C0E9943BC201}" destId="{01B8633E-47AE-4DC6-B16C-99C05FC3023D}" srcOrd="0" destOrd="0" presId="urn:microsoft.com/office/officeart/2005/8/layout/pyramid1"/>
    <dgm:cxn modelId="{43364BAC-0B60-4130-847A-7E5B78660449}" type="presParOf" srcId="{01B8633E-47AE-4DC6-B16C-99C05FC3023D}" destId="{47641B4F-E1F8-47BD-AC10-A195992FAFD3}" srcOrd="0" destOrd="0" presId="urn:microsoft.com/office/officeart/2005/8/layout/pyramid1"/>
    <dgm:cxn modelId="{FC07F7CD-7B18-414E-8C6C-55B6513099B3}" type="presParOf" srcId="{01B8633E-47AE-4DC6-B16C-99C05FC3023D}" destId="{4375BF10-3A31-4CE3-9E53-0BE1163D1E9D}" srcOrd="1" destOrd="0" presId="urn:microsoft.com/office/officeart/2005/8/layout/pyramid1"/>
    <dgm:cxn modelId="{27510851-E5ED-43CF-83F8-342073F88891}" type="presParOf" srcId="{666D264B-8794-4A25-9260-C0E9943BC201}" destId="{20026F27-B975-4A50-9DA8-168630A248AC}" srcOrd="1" destOrd="0" presId="urn:microsoft.com/office/officeart/2005/8/layout/pyramid1"/>
    <dgm:cxn modelId="{767C2488-49F3-4808-BB32-4B08D1F391B0}" type="presParOf" srcId="{20026F27-B975-4A50-9DA8-168630A248AC}" destId="{7C6D0C9E-CAF6-4A0C-A775-EF2B4E326EA8}" srcOrd="0" destOrd="0" presId="urn:microsoft.com/office/officeart/2005/8/layout/pyramid1"/>
    <dgm:cxn modelId="{3FC8E2D0-6156-407B-A243-7819ABC93414}" type="presParOf" srcId="{20026F27-B975-4A50-9DA8-168630A248AC}" destId="{7F7FA5B8-2550-472F-A1A8-CBE2EDE803F0}" srcOrd="1" destOrd="0" presId="urn:microsoft.com/office/officeart/2005/8/layout/pyramid1"/>
    <dgm:cxn modelId="{CE2BB7E7-02C4-48A3-ABAA-1C132D8DDCD7}" type="presParOf" srcId="{666D264B-8794-4A25-9260-C0E9943BC201}" destId="{E240DDD4-1E26-4E2A-949C-CDD1E51D7E43}" srcOrd="2" destOrd="0" presId="urn:microsoft.com/office/officeart/2005/8/layout/pyramid1"/>
    <dgm:cxn modelId="{A4A5ED2E-123E-4B5A-B5B0-13DDD1AC93A3}" type="presParOf" srcId="{E240DDD4-1E26-4E2A-949C-CDD1E51D7E43}" destId="{273650C3-3EE1-49A1-A620-D2C4CE2EB765}" srcOrd="0" destOrd="0" presId="urn:microsoft.com/office/officeart/2005/8/layout/pyramid1"/>
    <dgm:cxn modelId="{B94363AD-AA5E-4DAA-9362-4E313369DD12}" type="presParOf" srcId="{E240DDD4-1E26-4E2A-949C-CDD1E51D7E43}" destId="{A7056EA9-36ED-40E2-8B9D-57BB40827BA9}" srcOrd="1" destOrd="0" presId="urn:microsoft.com/office/officeart/2005/8/layout/pyramid1"/>
    <dgm:cxn modelId="{8C3857C0-0B7A-4F64-870E-835D03BD7820}" type="presParOf" srcId="{666D264B-8794-4A25-9260-C0E9943BC201}" destId="{0B3CB4D7-E81D-478F-89E9-6FEADC4972A9}" srcOrd="3" destOrd="0" presId="urn:microsoft.com/office/officeart/2005/8/layout/pyramid1"/>
    <dgm:cxn modelId="{3323F693-C3CC-4103-B965-5C25DD956DC2}" type="presParOf" srcId="{0B3CB4D7-E81D-478F-89E9-6FEADC4972A9}" destId="{BBE3C7D9-47D2-4AAC-BD19-7B78202004CB}" srcOrd="0" destOrd="0" presId="urn:microsoft.com/office/officeart/2005/8/layout/pyramid1"/>
    <dgm:cxn modelId="{E6FA138E-0C22-42CA-9B85-DC8C2C6A078B}" type="presParOf" srcId="{0B3CB4D7-E81D-478F-89E9-6FEADC4972A9}" destId="{33DF6B54-160C-4AEC-BE23-AC1A4740D70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8498E8-F765-4845-B7AA-28C47EAD34B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731654D-E72A-4DD3-A50B-0C1CC6B0B3D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dirty="0"/>
            <a:t>Step 1</a:t>
          </a:r>
        </a:p>
      </dgm:t>
    </dgm:pt>
    <dgm:pt modelId="{389E086A-324C-41ED-8FA5-B907DD2E9E50}" type="parTrans" cxnId="{71C194C7-693C-4521-B217-4AA4BB246540}">
      <dgm:prSet/>
      <dgm:spPr/>
      <dgm:t>
        <a:bodyPr/>
        <a:lstStyle/>
        <a:p>
          <a:endParaRPr lang="en-US" sz="1600"/>
        </a:p>
      </dgm:t>
    </dgm:pt>
    <dgm:pt modelId="{D698661A-F166-48EC-93F8-2C3C8831314F}" type="sibTrans" cxnId="{71C194C7-693C-4521-B217-4AA4BB246540}">
      <dgm:prSet/>
      <dgm:spPr/>
      <dgm:t>
        <a:bodyPr/>
        <a:lstStyle/>
        <a:p>
          <a:endParaRPr lang="en-US" sz="1600"/>
        </a:p>
      </dgm:t>
    </dgm:pt>
    <dgm:pt modelId="{C3170560-74EF-461A-9F4C-47A152112B14}">
      <dgm:prSet phldrT="[Text]" custT="1"/>
      <dgm:spPr/>
      <dgm:t>
        <a:bodyPr/>
        <a:lstStyle/>
        <a:p>
          <a:r>
            <a:rPr lang="en-US" sz="1600" dirty="0"/>
            <a:t>Analyze and identify the key </a:t>
          </a:r>
          <a:r>
            <a:rPr lang="en-US" sz="1600" b="1" dirty="0"/>
            <a:t>skills, traits and experience </a:t>
          </a:r>
          <a:r>
            <a:rPr lang="en-US" sz="1600" dirty="0"/>
            <a:t>required for the position you want.</a:t>
          </a:r>
        </a:p>
      </dgm:t>
    </dgm:pt>
    <dgm:pt modelId="{2115100A-BC8A-409F-93FF-A30F8A0E11E8}" type="parTrans" cxnId="{215D88C8-0B4C-48CE-8779-F81470832225}">
      <dgm:prSet/>
      <dgm:spPr/>
      <dgm:t>
        <a:bodyPr/>
        <a:lstStyle/>
        <a:p>
          <a:endParaRPr lang="en-US" sz="1600"/>
        </a:p>
      </dgm:t>
    </dgm:pt>
    <dgm:pt modelId="{9F447AD1-EB8A-46D6-8F28-562F0C9F221A}" type="sibTrans" cxnId="{215D88C8-0B4C-48CE-8779-F81470832225}">
      <dgm:prSet/>
      <dgm:spPr/>
      <dgm:t>
        <a:bodyPr/>
        <a:lstStyle/>
        <a:p>
          <a:endParaRPr lang="en-US" sz="1600"/>
        </a:p>
      </dgm:t>
    </dgm:pt>
    <dgm:pt modelId="{ED019895-951D-4134-B179-26B48AF9BB2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600" dirty="0"/>
            <a:t>Step 2</a:t>
          </a:r>
        </a:p>
      </dgm:t>
    </dgm:pt>
    <dgm:pt modelId="{D9D4C683-F59B-4185-8EBF-D81CE25BE092}" type="parTrans" cxnId="{2B398B85-6CA7-4897-AFF7-ED9A3A7D8186}">
      <dgm:prSet/>
      <dgm:spPr/>
      <dgm:t>
        <a:bodyPr/>
        <a:lstStyle/>
        <a:p>
          <a:endParaRPr lang="en-US" sz="1600"/>
        </a:p>
      </dgm:t>
    </dgm:pt>
    <dgm:pt modelId="{3E0164FF-2BFC-4054-B718-C106041C01AC}" type="sibTrans" cxnId="{2B398B85-6CA7-4897-AFF7-ED9A3A7D8186}">
      <dgm:prSet/>
      <dgm:spPr/>
      <dgm:t>
        <a:bodyPr/>
        <a:lstStyle/>
        <a:p>
          <a:endParaRPr lang="en-US" sz="1600"/>
        </a:p>
      </dgm:t>
    </dgm:pt>
    <dgm:pt modelId="{A84C5853-8450-4997-9461-0EE1A8733417}">
      <dgm:prSet phldrT="[Text]" custT="1"/>
      <dgm:spPr/>
      <dgm:t>
        <a:bodyPr/>
        <a:lstStyle/>
        <a:p>
          <a:r>
            <a:rPr lang="en-US" sz="1600" dirty="0"/>
            <a:t>Reflect on </a:t>
          </a:r>
          <a:r>
            <a:rPr lang="en-US" sz="1600" u="none" dirty="0"/>
            <a:t>your</a:t>
          </a:r>
          <a:r>
            <a:rPr lang="en-US" sz="1600" dirty="0"/>
            <a:t> background to identify </a:t>
          </a:r>
          <a:r>
            <a:rPr lang="en-US" sz="1600" b="1" u="sng" dirty="0"/>
            <a:t>your</a:t>
          </a:r>
          <a:r>
            <a:rPr lang="en-US" sz="1600" b="1" dirty="0"/>
            <a:t> skills, traits &amp; accomplishments </a:t>
          </a:r>
          <a:r>
            <a:rPr lang="en-US" sz="1600" b="0" u="sng" dirty="0"/>
            <a:t>related</a:t>
          </a:r>
          <a:r>
            <a:rPr lang="en-US" sz="1600" b="0" dirty="0"/>
            <a:t> to this position</a:t>
          </a:r>
          <a:r>
            <a:rPr lang="en-US" sz="1600" dirty="0"/>
            <a:t>.</a:t>
          </a:r>
        </a:p>
      </dgm:t>
    </dgm:pt>
    <dgm:pt modelId="{715C0C68-E9C8-4917-87BC-0787C5220BFD}" type="parTrans" cxnId="{EB1CCED5-3854-439B-A0E0-5B1B92361E85}">
      <dgm:prSet/>
      <dgm:spPr/>
      <dgm:t>
        <a:bodyPr/>
        <a:lstStyle/>
        <a:p>
          <a:endParaRPr lang="en-US" sz="1600"/>
        </a:p>
      </dgm:t>
    </dgm:pt>
    <dgm:pt modelId="{50BD6A24-E798-4DF8-A344-2873E10A8BEC}" type="sibTrans" cxnId="{EB1CCED5-3854-439B-A0E0-5B1B92361E85}">
      <dgm:prSet/>
      <dgm:spPr/>
      <dgm:t>
        <a:bodyPr/>
        <a:lstStyle/>
        <a:p>
          <a:endParaRPr lang="en-US" sz="1600"/>
        </a:p>
      </dgm:t>
    </dgm:pt>
    <dgm:pt modelId="{24FE3FE7-EF2C-4ED2-BB15-B796CFFECAAC}">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92D050"/>
        </a:solidFill>
      </dgm:spPr>
      <dgm:t>
        <a:bodyPr/>
        <a:lstStyle/>
        <a:p>
          <a:r>
            <a:rPr lang="en-US" sz="1600" dirty="0"/>
            <a:t>Step 3</a:t>
          </a:r>
        </a:p>
      </dgm:t>
    </dgm:pt>
    <dgm:pt modelId="{693B482D-3E46-4D32-8887-1553A83921C6}" type="parTrans" cxnId="{8B7D6C7A-B3D5-44E3-9360-4E4939DEA8C3}">
      <dgm:prSet/>
      <dgm:spPr/>
      <dgm:t>
        <a:bodyPr/>
        <a:lstStyle/>
        <a:p>
          <a:endParaRPr lang="en-US" sz="1600"/>
        </a:p>
      </dgm:t>
    </dgm:pt>
    <dgm:pt modelId="{51BC2C79-72BB-459D-9328-524FE5ACFEDD}" type="sibTrans" cxnId="{8B7D6C7A-B3D5-44E3-9360-4E4939DEA8C3}">
      <dgm:prSet/>
      <dgm:spPr/>
      <dgm:t>
        <a:bodyPr/>
        <a:lstStyle/>
        <a:p>
          <a:endParaRPr lang="en-US" sz="1600"/>
        </a:p>
      </dgm:t>
    </dgm:pt>
    <dgm:pt modelId="{2A35731A-F12F-4DE9-BB28-A8026AFFE874}">
      <dgm:prSet phldrT="[Text]" custT="1"/>
      <dgm:spPr/>
      <dgm:t>
        <a:bodyPr/>
        <a:lstStyle/>
        <a:p>
          <a:r>
            <a:rPr lang="en-US" sz="1600" b="0" i="0" dirty="0"/>
            <a:t>Create a C.A.R. Story that </a:t>
          </a:r>
          <a:r>
            <a:rPr lang="en-US" sz="1600" b="1" i="0" dirty="0"/>
            <a:t>demonstrates</a:t>
          </a:r>
          <a:r>
            <a:rPr lang="en-US" sz="1600" b="0" i="0" dirty="0"/>
            <a:t> your leadership, teamwork, initiative, planning, etc</a:t>
          </a:r>
          <a:r>
            <a:rPr lang="en-US" sz="1600" b="1" i="0" dirty="0"/>
            <a:t>. skills</a:t>
          </a:r>
          <a:r>
            <a:rPr lang="en-US" sz="1600" b="0" i="0" dirty="0"/>
            <a:t>.  Try to be as relevant as possible to the position for which you are interviewing.</a:t>
          </a:r>
          <a:endParaRPr lang="en-US" sz="1600" dirty="0"/>
        </a:p>
      </dgm:t>
    </dgm:pt>
    <dgm:pt modelId="{8C596BAA-4A2E-467F-AF7C-7F29DBC5616D}" type="parTrans" cxnId="{489DD89E-B845-441C-BDAB-294DFBF9AF62}">
      <dgm:prSet/>
      <dgm:spPr/>
      <dgm:t>
        <a:bodyPr/>
        <a:lstStyle/>
        <a:p>
          <a:endParaRPr lang="en-US" sz="1600"/>
        </a:p>
      </dgm:t>
    </dgm:pt>
    <dgm:pt modelId="{AC174844-49F3-414C-8956-DAC80C8084F5}" type="sibTrans" cxnId="{489DD89E-B845-441C-BDAB-294DFBF9AF62}">
      <dgm:prSet/>
      <dgm:spPr/>
      <dgm:t>
        <a:bodyPr/>
        <a:lstStyle/>
        <a:p>
          <a:endParaRPr lang="en-US" sz="1600"/>
        </a:p>
      </dgm:t>
    </dgm:pt>
    <dgm:pt modelId="{994892EB-21C1-491D-998E-F39F86BDAEF4}" type="pres">
      <dgm:prSet presAssocID="{D58498E8-F765-4845-B7AA-28C47EAD34B9}" presName="linearFlow" presStyleCnt="0">
        <dgm:presLayoutVars>
          <dgm:dir/>
          <dgm:animLvl val="lvl"/>
          <dgm:resizeHandles val="exact"/>
        </dgm:presLayoutVars>
      </dgm:prSet>
      <dgm:spPr/>
    </dgm:pt>
    <dgm:pt modelId="{C6C33D58-46F3-4F7E-813E-94F1DFCA7CE5}" type="pres">
      <dgm:prSet presAssocID="{9731654D-E72A-4DD3-A50B-0C1CC6B0B3D8}" presName="composite" presStyleCnt="0"/>
      <dgm:spPr/>
    </dgm:pt>
    <dgm:pt modelId="{E00543CF-E21A-4CAD-B234-6344369B0FCE}" type="pres">
      <dgm:prSet presAssocID="{9731654D-E72A-4DD3-A50B-0C1CC6B0B3D8}" presName="parentText" presStyleLbl="alignNode1" presStyleIdx="0" presStyleCnt="3">
        <dgm:presLayoutVars>
          <dgm:chMax val="1"/>
          <dgm:bulletEnabled val="1"/>
        </dgm:presLayoutVars>
      </dgm:prSet>
      <dgm:spPr/>
    </dgm:pt>
    <dgm:pt modelId="{7E00BE6F-9B1D-4F80-89F9-8DCCF929F4F8}" type="pres">
      <dgm:prSet presAssocID="{9731654D-E72A-4DD3-A50B-0C1CC6B0B3D8}" presName="descendantText" presStyleLbl="alignAcc1" presStyleIdx="0" presStyleCnt="3">
        <dgm:presLayoutVars>
          <dgm:bulletEnabled val="1"/>
        </dgm:presLayoutVars>
      </dgm:prSet>
      <dgm:spPr/>
    </dgm:pt>
    <dgm:pt modelId="{8B657A76-0B3A-413D-8DAF-84C94B75875D}" type="pres">
      <dgm:prSet presAssocID="{D698661A-F166-48EC-93F8-2C3C8831314F}" presName="sp" presStyleCnt="0"/>
      <dgm:spPr/>
    </dgm:pt>
    <dgm:pt modelId="{648E3C34-5E0D-4A99-A868-D62516D85ACA}" type="pres">
      <dgm:prSet presAssocID="{ED019895-951D-4134-B179-26B48AF9BB20}" presName="composite" presStyleCnt="0"/>
      <dgm:spPr/>
    </dgm:pt>
    <dgm:pt modelId="{678451E2-0B01-408C-9638-8CF086F2174B}" type="pres">
      <dgm:prSet presAssocID="{ED019895-951D-4134-B179-26B48AF9BB20}" presName="parentText" presStyleLbl="alignNode1" presStyleIdx="1" presStyleCnt="3">
        <dgm:presLayoutVars>
          <dgm:chMax val="1"/>
          <dgm:bulletEnabled val="1"/>
        </dgm:presLayoutVars>
      </dgm:prSet>
      <dgm:spPr/>
    </dgm:pt>
    <dgm:pt modelId="{8563A97F-68DA-4E62-A8D7-5A68FC15D6AF}" type="pres">
      <dgm:prSet presAssocID="{ED019895-951D-4134-B179-26B48AF9BB20}" presName="descendantText" presStyleLbl="alignAcc1" presStyleIdx="1" presStyleCnt="3">
        <dgm:presLayoutVars>
          <dgm:bulletEnabled val="1"/>
        </dgm:presLayoutVars>
      </dgm:prSet>
      <dgm:spPr/>
    </dgm:pt>
    <dgm:pt modelId="{2028C20F-53C9-46DF-840C-D8EDA10BD7C4}" type="pres">
      <dgm:prSet presAssocID="{3E0164FF-2BFC-4054-B718-C106041C01AC}" presName="sp" presStyleCnt="0"/>
      <dgm:spPr/>
    </dgm:pt>
    <dgm:pt modelId="{D345EC3E-342C-4D30-BA05-07E661A84DFE}" type="pres">
      <dgm:prSet presAssocID="{24FE3FE7-EF2C-4ED2-BB15-B796CFFECAAC}" presName="composite" presStyleCnt="0"/>
      <dgm:spPr/>
    </dgm:pt>
    <dgm:pt modelId="{7181F552-E7E6-4BE3-9D2F-0CA211A1BBBB}" type="pres">
      <dgm:prSet presAssocID="{24FE3FE7-EF2C-4ED2-BB15-B796CFFECAAC}" presName="parentText" presStyleLbl="alignNode1" presStyleIdx="2" presStyleCnt="3">
        <dgm:presLayoutVars>
          <dgm:chMax val="1"/>
          <dgm:bulletEnabled val="1"/>
        </dgm:presLayoutVars>
      </dgm:prSet>
      <dgm:spPr/>
    </dgm:pt>
    <dgm:pt modelId="{05BAFD5D-168E-4DB4-AA13-8A41822FF910}" type="pres">
      <dgm:prSet presAssocID="{24FE3FE7-EF2C-4ED2-BB15-B796CFFECAAC}" presName="descendantText" presStyleLbl="alignAcc1" presStyleIdx="2" presStyleCnt="3" custScaleY="123768">
        <dgm:presLayoutVars>
          <dgm:bulletEnabled val="1"/>
        </dgm:presLayoutVars>
      </dgm:prSet>
      <dgm:spPr/>
    </dgm:pt>
  </dgm:ptLst>
  <dgm:cxnLst>
    <dgm:cxn modelId="{1180B70C-1B2F-47D3-934E-1BF2C3405704}" type="presOf" srcId="{24FE3FE7-EF2C-4ED2-BB15-B796CFFECAAC}" destId="{7181F552-E7E6-4BE3-9D2F-0CA211A1BBBB}" srcOrd="0" destOrd="0" presId="urn:microsoft.com/office/officeart/2005/8/layout/chevron2"/>
    <dgm:cxn modelId="{669B5934-4DC1-49E4-B2C3-E3D880536EC6}" type="presOf" srcId="{2A35731A-F12F-4DE9-BB28-A8026AFFE874}" destId="{05BAFD5D-168E-4DB4-AA13-8A41822FF910}" srcOrd="0" destOrd="0" presId="urn:microsoft.com/office/officeart/2005/8/layout/chevron2"/>
    <dgm:cxn modelId="{A9B2FB41-9FF8-475A-8893-B3D4461A71D1}" type="presOf" srcId="{ED019895-951D-4134-B179-26B48AF9BB20}" destId="{678451E2-0B01-408C-9638-8CF086F2174B}" srcOrd="0" destOrd="0" presId="urn:microsoft.com/office/officeart/2005/8/layout/chevron2"/>
    <dgm:cxn modelId="{8B7D6C7A-B3D5-44E3-9360-4E4939DEA8C3}" srcId="{D58498E8-F765-4845-B7AA-28C47EAD34B9}" destId="{24FE3FE7-EF2C-4ED2-BB15-B796CFFECAAC}" srcOrd="2" destOrd="0" parTransId="{693B482D-3E46-4D32-8887-1553A83921C6}" sibTransId="{51BC2C79-72BB-459D-9328-524FE5ACFEDD}"/>
    <dgm:cxn modelId="{AB245683-B565-48D1-8AB4-3F1C6105BFC7}" type="presOf" srcId="{C3170560-74EF-461A-9F4C-47A152112B14}" destId="{7E00BE6F-9B1D-4F80-89F9-8DCCF929F4F8}" srcOrd="0" destOrd="0" presId="urn:microsoft.com/office/officeart/2005/8/layout/chevron2"/>
    <dgm:cxn modelId="{2B398B85-6CA7-4897-AFF7-ED9A3A7D8186}" srcId="{D58498E8-F765-4845-B7AA-28C47EAD34B9}" destId="{ED019895-951D-4134-B179-26B48AF9BB20}" srcOrd="1" destOrd="0" parTransId="{D9D4C683-F59B-4185-8EBF-D81CE25BE092}" sibTransId="{3E0164FF-2BFC-4054-B718-C106041C01AC}"/>
    <dgm:cxn modelId="{43F0B08D-7D3A-464C-83C8-AE19A8E453F3}" type="presOf" srcId="{D58498E8-F765-4845-B7AA-28C47EAD34B9}" destId="{994892EB-21C1-491D-998E-F39F86BDAEF4}" srcOrd="0" destOrd="0" presId="urn:microsoft.com/office/officeart/2005/8/layout/chevron2"/>
    <dgm:cxn modelId="{978CDB97-3EA6-4141-9865-2F76BA4DD6C4}" type="presOf" srcId="{A84C5853-8450-4997-9461-0EE1A8733417}" destId="{8563A97F-68DA-4E62-A8D7-5A68FC15D6AF}" srcOrd="0" destOrd="0" presId="urn:microsoft.com/office/officeart/2005/8/layout/chevron2"/>
    <dgm:cxn modelId="{489DD89E-B845-441C-BDAB-294DFBF9AF62}" srcId="{24FE3FE7-EF2C-4ED2-BB15-B796CFFECAAC}" destId="{2A35731A-F12F-4DE9-BB28-A8026AFFE874}" srcOrd="0" destOrd="0" parTransId="{8C596BAA-4A2E-467F-AF7C-7F29DBC5616D}" sibTransId="{AC174844-49F3-414C-8956-DAC80C8084F5}"/>
    <dgm:cxn modelId="{71C194C7-693C-4521-B217-4AA4BB246540}" srcId="{D58498E8-F765-4845-B7AA-28C47EAD34B9}" destId="{9731654D-E72A-4DD3-A50B-0C1CC6B0B3D8}" srcOrd="0" destOrd="0" parTransId="{389E086A-324C-41ED-8FA5-B907DD2E9E50}" sibTransId="{D698661A-F166-48EC-93F8-2C3C8831314F}"/>
    <dgm:cxn modelId="{215D88C8-0B4C-48CE-8779-F81470832225}" srcId="{9731654D-E72A-4DD3-A50B-0C1CC6B0B3D8}" destId="{C3170560-74EF-461A-9F4C-47A152112B14}" srcOrd="0" destOrd="0" parTransId="{2115100A-BC8A-409F-93FF-A30F8A0E11E8}" sibTransId="{9F447AD1-EB8A-46D6-8F28-562F0C9F221A}"/>
    <dgm:cxn modelId="{EB1CCED5-3854-439B-A0E0-5B1B92361E85}" srcId="{ED019895-951D-4134-B179-26B48AF9BB20}" destId="{A84C5853-8450-4997-9461-0EE1A8733417}" srcOrd="0" destOrd="0" parTransId="{715C0C68-E9C8-4917-87BC-0787C5220BFD}" sibTransId="{50BD6A24-E798-4DF8-A344-2873E10A8BEC}"/>
    <dgm:cxn modelId="{A9145AF2-86EA-474F-AB66-E6B4962B1344}" type="presOf" srcId="{9731654D-E72A-4DD3-A50B-0C1CC6B0B3D8}" destId="{E00543CF-E21A-4CAD-B234-6344369B0FCE}" srcOrd="0" destOrd="0" presId="urn:microsoft.com/office/officeart/2005/8/layout/chevron2"/>
    <dgm:cxn modelId="{5A6C61D4-D6DB-487D-8B51-1B76876E9E11}" type="presParOf" srcId="{994892EB-21C1-491D-998E-F39F86BDAEF4}" destId="{C6C33D58-46F3-4F7E-813E-94F1DFCA7CE5}" srcOrd="0" destOrd="0" presId="urn:microsoft.com/office/officeart/2005/8/layout/chevron2"/>
    <dgm:cxn modelId="{4CC3D136-5F0E-4B0A-A062-599661765520}" type="presParOf" srcId="{C6C33D58-46F3-4F7E-813E-94F1DFCA7CE5}" destId="{E00543CF-E21A-4CAD-B234-6344369B0FCE}" srcOrd="0" destOrd="0" presId="urn:microsoft.com/office/officeart/2005/8/layout/chevron2"/>
    <dgm:cxn modelId="{2BDB0204-AD09-4484-B335-4999FD93165F}" type="presParOf" srcId="{C6C33D58-46F3-4F7E-813E-94F1DFCA7CE5}" destId="{7E00BE6F-9B1D-4F80-89F9-8DCCF929F4F8}" srcOrd="1" destOrd="0" presId="urn:microsoft.com/office/officeart/2005/8/layout/chevron2"/>
    <dgm:cxn modelId="{97D653E4-9898-4BF3-9E9C-63D705F0CF6A}" type="presParOf" srcId="{994892EB-21C1-491D-998E-F39F86BDAEF4}" destId="{8B657A76-0B3A-413D-8DAF-84C94B75875D}" srcOrd="1" destOrd="0" presId="urn:microsoft.com/office/officeart/2005/8/layout/chevron2"/>
    <dgm:cxn modelId="{12DBCFB6-7853-43D0-A7C3-11D7BAC0C338}" type="presParOf" srcId="{994892EB-21C1-491D-998E-F39F86BDAEF4}" destId="{648E3C34-5E0D-4A99-A868-D62516D85ACA}" srcOrd="2" destOrd="0" presId="urn:microsoft.com/office/officeart/2005/8/layout/chevron2"/>
    <dgm:cxn modelId="{0F561C2D-C98F-4C60-B07A-8CE7C9FA97BE}" type="presParOf" srcId="{648E3C34-5E0D-4A99-A868-D62516D85ACA}" destId="{678451E2-0B01-408C-9638-8CF086F2174B}" srcOrd="0" destOrd="0" presId="urn:microsoft.com/office/officeart/2005/8/layout/chevron2"/>
    <dgm:cxn modelId="{0395B6B0-29D3-4F62-954B-E3119772B14B}" type="presParOf" srcId="{648E3C34-5E0D-4A99-A868-D62516D85ACA}" destId="{8563A97F-68DA-4E62-A8D7-5A68FC15D6AF}" srcOrd="1" destOrd="0" presId="urn:microsoft.com/office/officeart/2005/8/layout/chevron2"/>
    <dgm:cxn modelId="{7842745A-040A-4156-9A23-939DB6E7FBAC}" type="presParOf" srcId="{994892EB-21C1-491D-998E-F39F86BDAEF4}" destId="{2028C20F-53C9-46DF-840C-D8EDA10BD7C4}" srcOrd="3" destOrd="0" presId="urn:microsoft.com/office/officeart/2005/8/layout/chevron2"/>
    <dgm:cxn modelId="{04173BC6-0888-46A8-B0B4-15EC8F685AA3}" type="presParOf" srcId="{994892EB-21C1-491D-998E-F39F86BDAEF4}" destId="{D345EC3E-342C-4D30-BA05-07E661A84DFE}" srcOrd="4" destOrd="0" presId="urn:microsoft.com/office/officeart/2005/8/layout/chevron2"/>
    <dgm:cxn modelId="{C6C82E23-1085-4F82-8F10-9F4A37058A0F}" type="presParOf" srcId="{D345EC3E-342C-4D30-BA05-07E661A84DFE}" destId="{7181F552-E7E6-4BE3-9D2F-0CA211A1BBBB}" srcOrd="0" destOrd="0" presId="urn:microsoft.com/office/officeart/2005/8/layout/chevron2"/>
    <dgm:cxn modelId="{A542F2F7-86CB-4426-85F1-C94E7E381412}" type="presParOf" srcId="{D345EC3E-342C-4D30-BA05-07E661A84DFE}" destId="{05BAFD5D-168E-4DB4-AA13-8A41822FF91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41B4F-E1F8-47BD-AC10-A195992FAFD3}">
      <dsp:nvSpPr>
        <dsp:cNvPr id="0" name=""/>
        <dsp:cNvSpPr/>
      </dsp:nvSpPr>
      <dsp:spPr>
        <a:xfrm>
          <a:off x="2249916" y="0"/>
          <a:ext cx="1499944" cy="906798"/>
        </a:xfrm>
        <a:prstGeom prst="trapezoid">
          <a:avLst>
            <a:gd name="adj" fmla="val 82706"/>
          </a:avLst>
        </a:prstGeom>
        <a:solidFill>
          <a:srgbClr val="00B05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b="0" kern="1200" dirty="0"/>
        </a:p>
        <a:p>
          <a:pPr marL="0" lvl="0" indent="0" algn="ctr" defTabSz="889000">
            <a:lnSpc>
              <a:spcPct val="90000"/>
            </a:lnSpc>
            <a:spcBef>
              <a:spcPct val="0"/>
            </a:spcBef>
            <a:spcAft>
              <a:spcPct val="35000"/>
            </a:spcAft>
            <a:buNone/>
          </a:pPr>
          <a:r>
            <a:rPr lang="en-US" sz="2000" b="1" kern="1200" dirty="0">
              <a:latin typeface="+mn-lt"/>
              <a:cs typeface="Arial" panose="020B0604020202020204" pitchFamily="34" charset="0"/>
            </a:rPr>
            <a:t>Job</a:t>
          </a:r>
          <a:endParaRPr lang="en-US" sz="2400" b="1" kern="1200" dirty="0">
            <a:latin typeface="+mn-lt"/>
            <a:cs typeface="Arial" panose="020B0604020202020204" pitchFamily="34" charset="0"/>
          </a:endParaRPr>
        </a:p>
      </dsp:txBody>
      <dsp:txXfrm>
        <a:off x="2249916" y="0"/>
        <a:ext cx="1499944" cy="906798"/>
      </dsp:txXfrm>
    </dsp:sp>
    <dsp:sp modelId="{7C6D0C9E-CAF6-4A0C-A775-EF2B4E326EA8}">
      <dsp:nvSpPr>
        <dsp:cNvPr id="0" name=""/>
        <dsp:cNvSpPr/>
      </dsp:nvSpPr>
      <dsp:spPr>
        <a:xfrm>
          <a:off x="1478225" y="906798"/>
          <a:ext cx="2999889" cy="906798"/>
        </a:xfrm>
        <a:prstGeom prst="trapezoid">
          <a:avLst>
            <a:gd name="adj" fmla="val 82706"/>
          </a:avLst>
        </a:prstGeom>
        <a:solidFill>
          <a:srgbClr val="FF0000"/>
        </a:solidFill>
        <a:ln w="63500" cap="flat" cmpd="thickThin" algn="ctr">
          <a:noFill/>
          <a:prstDash val="solid"/>
        </a:ln>
        <a:effectLst>
          <a:outerShdw blurRad="50800" dist="38100" dir="5400000" rotWithShape="0">
            <a:srgbClr val="000000">
              <a:alpha val="35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Interview</a:t>
          </a:r>
          <a:endParaRPr lang="en-US" sz="1800" b="1" kern="1200" dirty="0"/>
        </a:p>
      </dsp:txBody>
      <dsp:txXfrm>
        <a:off x="2003205" y="906798"/>
        <a:ext cx="1949927" cy="906798"/>
      </dsp:txXfrm>
    </dsp:sp>
    <dsp:sp modelId="{273650C3-3EE1-49A1-A620-D2C4CE2EB765}">
      <dsp:nvSpPr>
        <dsp:cNvPr id="0" name=""/>
        <dsp:cNvSpPr/>
      </dsp:nvSpPr>
      <dsp:spPr>
        <a:xfrm>
          <a:off x="749972" y="1813596"/>
          <a:ext cx="4499833" cy="906798"/>
        </a:xfrm>
        <a:prstGeom prst="trapezoid">
          <a:avLst>
            <a:gd name="adj" fmla="val 82706"/>
          </a:avLst>
        </a:prstGeom>
        <a:solidFill>
          <a:srgbClr val="00B0F0"/>
        </a:soli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Value &amp; Marketing </a:t>
          </a:r>
          <a:r>
            <a:rPr lang="en-US" sz="1800" b="1" kern="1200" dirty="0"/>
            <a:t>(Resume, Linked-In etc.)</a:t>
          </a:r>
        </a:p>
      </dsp:txBody>
      <dsp:txXfrm>
        <a:off x="1537443" y="1813596"/>
        <a:ext cx="2924891" cy="906798"/>
      </dsp:txXfrm>
    </dsp:sp>
    <dsp:sp modelId="{BBE3C7D9-47D2-4AAC-BD19-7B78202004CB}">
      <dsp:nvSpPr>
        <dsp:cNvPr id="0" name=""/>
        <dsp:cNvSpPr/>
      </dsp:nvSpPr>
      <dsp:spPr>
        <a:xfrm>
          <a:off x="0" y="2720394"/>
          <a:ext cx="5999778" cy="906798"/>
        </a:xfrm>
        <a:prstGeom prst="trapezoid">
          <a:avLst>
            <a:gd name="adj" fmla="val 82706"/>
          </a:avLst>
        </a:prstGeom>
        <a:solidFill>
          <a:schemeClr val="accent2"/>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chemeClr val="bg1"/>
            </a:solidFill>
          </a:endParaRPr>
        </a:p>
        <a:p>
          <a:pPr marL="0" lvl="0" indent="0" algn="ctr" defTabSz="889000">
            <a:lnSpc>
              <a:spcPct val="90000"/>
            </a:lnSpc>
            <a:spcBef>
              <a:spcPct val="0"/>
            </a:spcBef>
            <a:spcAft>
              <a:spcPct val="35000"/>
            </a:spcAft>
            <a:buNone/>
          </a:pPr>
          <a:r>
            <a:rPr lang="en-US" sz="2400" b="1" kern="1200" dirty="0">
              <a:solidFill>
                <a:schemeClr val="tx1"/>
              </a:solidFill>
            </a:rPr>
            <a:t>Networking &amp; Discovery</a:t>
          </a:r>
        </a:p>
        <a:p>
          <a:pPr marL="0" lvl="0" indent="0" algn="ctr" defTabSz="889000">
            <a:lnSpc>
              <a:spcPct val="90000"/>
            </a:lnSpc>
            <a:spcBef>
              <a:spcPct val="0"/>
            </a:spcBef>
            <a:spcAft>
              <a:spcPct val="35000"/>
            </a:spcAft>
            <a:buNone/>
          </a:pPr>
          <a:endParaRPr lang="en-US" sz="2000" kern="1200" dirty="0">
            <a:solidFill>
              <a:schemeClr val="bg1"/>
            </a:solidFill>
          </a:endParaRPr>
        </a:p>
      </dsp:txBody>
      <dsp:txXfrm>
        <a:off x="1049961" y="2720394"/>
        <a:ext cx="3899855" cy="9067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543CF-E21A-4CAD-B234-6344369B0FCE}">
      <dsp:nvSpPr>
        <dsp:cNvPr id="0" name=""/>
        <dsp:cNvSpPr/>
      </dsp:nvSpPr>
      <dsp:spPr>
        <a:xfrm rot="5400000">
          <a:off x="-233160" y="239721"/>
          <a:ext cx="1554404" cy="1088082"/>
        </a:xfrm>
        <a:prstGeom prst="chevron">
          <a:avLst/>
        </a:prstGeom>
        <a:solidFill>
          <a:schemeClr val="accent2"/>
        </a:solidFill>
        <a:ln w="55000" cap="flat" cmpd="thickThin"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Step 1</a:t>
          </a:r>
        </a:p>
      </dsp:txBody>
      <dsp:txXfrm rot="-5400000">
        <a:off x="1" y="550601"/>
        <a:ext cx="1088082" cy="466322"/>
      </dsp:txXfrm>
    </dsp:sp>
    <dsp:sp modelId="{7E00BE6F-9B1D-4F80-89F9-8DCCF929F4F8}">
      <dsp:nvSpPr>
        <dsp:cNvPr id="0" name=""/>
        <dsp:cNvSpPr/>
      </dsp:nvSpPr>
      <dsp:spPr>
        <a:xfrm rot="5400000">
          <a:off x="3544060" y="-2449416"/>
          <a:ext cx="1010362" cy="5922317"/>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Analyze and identify the key </a:t>
          </a:r>
          <a:r>
            <a:rPr lang="en-US" sz="1600" b="1" kern="1200" dirty="0"/>
            <a:t>skills, traits and experience </a:t>
          </a:r>
          <a:r>
            <a:rPr lang="en-US" sz="1600" kern="1200" dirty="0"/>
            <a:t>required for the position you want.</a:t>
          </a:r>
        </a:p>
      </dsp:txBody>
      <dsp:txXfrm rot="-5400000">
        <a:off x="1088083" y="55883"/>
        <a:ext cx="5872995" cy="911718"/>
      </dsp:txXfrm>
    </dsp:sp>
    <dsp:sp modelId="{678451E2-0B01-408C-9638-8CF086F2174B}">
      <dsp:nvSpPr>
        <dsp:cNvPr id="0" name=""/>
        <dsp:cNvSpPr/>
      </dsp:nvSpPr>
      <dsp:spPr>
        <a:xfrm rot="5400000">
          <a:off x="-233160" y="1605722"/>
          <a:ext cx="1554404" cy="1088082"/>
        </a:xfrm>
        <a:prstGeom prst="chevron">
          <a:avLst/>
        </a:prstGeom>
        <a:solidFill>
          <a:schemeClr val="accent3"/>
        </a:solidFill>
        <a:ln w="55000" cap="flat" cmpd="thickThin"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Step 2</a:t>
          </a:r>
        </a:p>
      </dsp:txBody>
      <dsp:txXfrm rot="-5400000">
        <a:off x="1" y="1916602"/>
        <a:ext cx="1088082" cy="466322"/>
      </dsp:txXfrm>
    </dsp:sp>
    <dsp:sp modelId="{8563A97F-68DA-4E62-A8D7-5A68FC15D6AF}">
      <dsp:nvSpPr>
        <dsp:cNvPr id="0" name=""/>
        <dsp:cNvSpPr/>
      </dsp:nvSpPr>
      <dsp:spPr>
        <a:xfrm rot="5400000">
          <a:off x="3544060" y="-1083415"/>
          <a:ext cx="1010362" cy="5922317"/>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Reflect on </a:t>
          </a:r>
          <a:r>
            <a:rPr lang="en-US" sz="1600" u="none" kern="1200" dirty="0"/>
            <a:t>your</a:t>
          </a:r>
          <a:r>
            <a:rPr lang="en-US" sz="1600" kern="1200" dirty="0"/>
            <a:t> background to identify </a:t>
          </a:r>
          <a:r>
            <a:rPr lang="en-US" sz="1600" b="1" u="sng" kern="1200" dirty="0"/>
            <a:t>your</a:t>
          </a:r>
          <a:r>
            <a:rPr lang="en-US" sz="1600" b="1" kern="1200" dirty="0"/>
            <a:t> skills, traits &amp; accomplishments </a:t>
          </a:r>
          <a:r>
            <a:rPr lang="en-US" sz="1600" b="0" u="sng" kern="1200" dirty="0"/>
            <a:t>related</a:t>
          </a:r>
          <a:r>
            <a:rPr lang="en-US" sz="1600" b="0" kern="1200" dirty="0"/>
            <a:t> to this position</a:t>
          </a:r>
          <a:r>
            <a:rPr lang="en-US" sz="1600" kern="1200" dirty="0"/>
            <a:t>.</a:t>
          </a:r>
        </a:p>
      </dsp:txBody>
      <dsp:txXfrm rot="-5400000">
        <a:off x="1088083" y="1421884"/>
        <a:ext cx="5872995" cy="911718"/>
      </dsp:txXfrm>
    </dsp:sp>
    <dsp:sp modelId="{7181F552-E7E6-4BE3-9D2F-0CA211A1BBBB}">
      <dsp:nvSpPr>
        <dsp:cNvPr id="0" name=""/>
        <dsp:cNvSpPr/>
      </dsp:nvSpPr>
      <dsp:spPr>
        <a:xfrm rot="5400000">
          <a:off x="-233160" y="3091796"/>
          <a:ext cx="1554404" cy="1088082"/>
        </a:xfrm>
        <a:prstGeom prst="chevron">
          <a:avLst/>
        </a:prstGeom>
        <a:solidFill>
          <a:srgbClr val="92D050"/>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Step 3</a:t>
          </a:r>
        </a:p>
      </dsp:txBody>
      <dsp:txXfrm rot="-5400000">
        <a:off x="1" y="3402676"/>
        <a:ext cx="1088082" cy="466322"/>
      </dsp:txXfrm>
    </dsp:sp>
    <dsp:sp modelId="{05BAFD5D-168E-4DB4-AA13-8A41822FF910}">
      <dsp:nvSpPr>
        <dsp:cNvPr id="0" name=""/>
        <dsp:cNvSpPr/>
      </dsp:nvSpPr>
      <dsp:spPr>
        <a:xfrm rot="5400000">
          <a:off x="3423988" y="402658"/>
          <a:ext cx="1250505" cy="5922317"/>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0" i="0" kern="1200" dirty="0"/>
            <a:t>Create a C.A.R. Story that </a:t>
          </a:r>
          <a:r>
            <a:rPr lang="en-US" sz="1600" b="1" i="0" kern="1200" dirty="0"/>
            <a:t>demonstrates</a:t>
          </a:r>
          <a:r>
            <a:rPr lang="en-US" sz="1600" b="0" i="0" kern="1200" dirty="0"/>
            <a:t> your leadership, teamwork, initiative, planning, etc</a:t>
          </a:r>
          <a:r>
            <a:rPr lang="en-US" sz="1600" b="1" i="0" kern="1200" dirty="0"/>
            <a:t>. skills</a:t>
          </a:r>
          <a:r>
            <a:rPr lang="en-US" sz="1600" b="0" i="0" kern="1200" dirty="0"/>
            <a:t>.  Try to be as relevant as possible to the position for which you are interviewing.</a:t>
          </a:r>
          <a:endParaRPr lang="en-US" sz="1600" kern="1200" dirty="0"/>
        </a:p>
      </dsp:txBody>
      <dsp:txXfrm rot="-5400000">
        <a:off x="1088083" y="2799609"/>
        <a:ext cx="5861272" cy="11284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788" y="0"/>
            <a:ext cx="3070225" cy="468313"/>
          </a:xfrm>
          <a:prstGeom prst="rect">
            <a:avLst/>
          </a:prstGeom>
        </p:spPr>
        <p:txBody>
          <a:bodyPr vert="horz" lIns="91440" tIns="45720" rIns="91440" bIns="45720" rtlCol="0"/>
          <a:lstStyle>
            <a:lvl1pPr algn="r">
              <a:defRPr sz="1200"/>
            </a:lvl1pPr>
          </a:lstStyle>
          <a:p>
            <a:fld id="{B9156D3B-27FA-4152-AF4D-F77627D75704}" type="datetimeFigureOut">
              <a:rPr lang="en-US" smtClean="0"/>
              <a:t>6/28/2022</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1440" tIns="45720" rIns="91440" bIns="45720" rtlCol="0" anchor="b"/>
          <a:lstStyle>
            <a:lvl1pPr algn="r">
              <a:defRPr sz="1200"/>
            </a:lvl1pPr>
          </a:lstStyle>
          <a:p>
            <a:fld id="{3E767600-5A4F-4CA9-A14F-A2164640754D}" type="slidenum">
              <a:rPr lang="en-US" smtClean="0"/>
              <a:t>‹#›</a:t>
            </a:fld>
            <a:endParaRPr lang="en-US" dirty="0"/>
          </a:p>
        </p:txBody>
      </p:sp>
    </p:spTree>
    <p:extLst>
      <p:ext uri="{BB962C8B-B14F-4D97-AF65-F5344CB8AC3E}">
        <p14:creationId xmlns:p14="http://schemas.microsoft.com/office/powerpoint/2010/main" val="333469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A2F44-91F0-4968-BAF8-5028E5985F3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75030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3</a:t>
            </a:fld>
            <a:endParaRPr lang="en-US" dirty="0"/>
          </a:p>
        </p:txBody>
      </p:sp>
    </p:spTree>
    <p:extLst>
      <p:ext uri="{BB962C8B-B14F-4D97-AF65-F5344CB8AC3E}">
        <p14:creationId xmlns:p14="http://schemas.microsoft.com/office/powerpoint/2010/main" val="312355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5</a:t>
            </a:fld>
            <a:endParaRPr lang="en-US" dirty="0"/>
          </a:p>
        </p:txBody>
      </p:sp>
    </p:spTree>
    <p:extLst>
      <p:ext uri="{BB962C8B-B14F-4D97-AF65-F5344CB8AC3E}">
        <p14:creationId xmlns:p14="http://schemas.microsoft.com/office/powerpoint/2010/main" val="3123556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6</a:t>
            </a:fld>
            <a:endParaRPr lang="en-US" dirty="0"/>
          </a:p>
        </p:txBody>
      </p:sp>
    </p:spTree>
    <p:extLst>
      <p:ext uri="{BB962C8B-B14F-4D97-AF65-F5344CB8AC3E}">
        <p14:creationId xmlns:p14="http://schemas.microsoft.com/office/powerpoint/2010/main" val="312355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7</a:t>
            </a:fld>
            <a:endParaRPr lang="en-US" dirty="0"/>
          </a:p>
        </p:txBody>
      </p:sp>
    </p:spTree>
    <p:extLst>
      <p:ext uri="{BB962C8B-B14F-4D97-AF65-F5344CB8AC3E}">
        <p14:creationId xmlns:p14="http://schemas.microsoft.com/office/powerpoint/2010/main" val="3123556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8</a:t>
            </a:fld>
            <a:endParaRPr lang="en-US" dirty="0"/>
          </a:p>
        </p:txBody>
      </p:sp>
    </p:spTree>
    <p:extLst>
      <p:ext uri="{BB962C8B-B14F-4D97-AF65-F5344CB8AC3E}">
        <p14:creationId xmlns:p14="http://schemas.microsoft.com/office/powerpoint/2010/main" val="3123556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7600-5A4F-4CA9-A14F-A2164640754D}" type="slidenum">
              <a:rPr lang="en-US" smtClean="0"/>
              <a:t>9</a:t>
            </a:fld>
            <a:endParaRPr lang="en-US" dirty="0"/>
          </a:p>
        </p:txBody>
      </p:sp>
    </p:spTree>
    <p:extLst>
      <p:ext uri="{BB962C8B-B14F-4D97-AF65-F5344CB8AC3E}">
        <p14:creationId xmlns:p14="http://schemas.microsoft.com/office/powerpoint/2010/main" val="3123556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629980-62B9-4C8B-8BFF-36A0A125AE3C}" type="datetimeFigureOut">
              <a:rPr lang="en-US" smtClean="0"/>
              <a:t>6/28/2022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255245-BCCA-4E36-AFD8-DD6E59D756A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255245-BCCA-4E36-AFD8-DD6E59D756A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255245-BCCA-4E36-AFD8-DD6E59D756A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2747567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1882999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4098968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1929879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043752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243020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17714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93310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8229600" cy="452596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255245-BCCA-4E36-AFD8-DD6E59D756A5}" type="slidenum">
              <a:rPr lang="en-US" smtClean="0"/>
              <a:t>‹#›</a:t>
            </a:fld>
            <a:endParaRPr lang="en-US" dirty="0"/>
          </a:p>
        </p:txBody>
      </p:sp>
      <p:sp>
        <p:nvSpPr>
          <p:cNvPr id="7" name="Title 6"/>
          <p:cNvSpPr>
            <a:spLocks noGrp="1"/>
          </p:cNvSpPr>
          <p:nvPr>
            <p:ph type="title"/>
          </p:nvPr>
        </p:nvSpPr>
        <p:spPr/>
        <p:txBody>
          <a:bodyPr rtlCol="0"/>
          <a:lstStyle/>
          <a:p>
            <a:r>
              <a:rPr kumimoji="0"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687992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711025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1145101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3B6B4F-F23D-4ECE-B330-4401E43BF99D}" type="datetimeFigureOut">
              <a:rPr lang="en-US" smtClean="0"/>
              <a:t>6/28/2022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061BBE-4545-42CB-81D9-695863EBF674}" type="slidenum">
              <a:rPr lang="en-US" smtClean="0"/>
              <a:t>‹#›</a:t>
            </a:fld>
            <a:endParaRPr lang="en-US" dirty="0"/>
          </a:p>
        </p:txBody>
      </p:sp>
    </p:spTree>
    <p:extLst>
      <p:ext uri="{BB962C8B-B14F-4D97-AF65-F5344CB8AC3E}">
        <p14:creationId xmlns:p14="http://schemas.microsoft.com/office/powerpoint/2010/main" val="3459933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383976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20935316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2519898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14820574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14720573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144308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255245-BCCA-4E36-AFD8-DD6E59D756A5}"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123447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39361681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1130392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3615918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053D6C-A2ED-4A4A-98ED-78101D3111A8}" type="datetimeFigureOut">
              <a:rPr lang="en-US" smtClean="0"/>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D1166-A3DA-4748-82B3-27968437DE62}" type="slidenum">
              <a:rPr lang="en-US" smtClean="0"/>
              <a:t>‹#›</a:t>
            </a:fld>
            <a:endParaRPr lang="en-US" dirty="0"/>
          </a:p>
        </p:txBody>
      </p:sp>
    </p:spTree>
    <p:extLst>
      <p:ext uri="{BB962C8B-B14F-4D97-AF65-F5344CB8AC3E}">
        <p14:creationId xmlns:p14="http://schemas.microsoft.com/office/powerpoint/2010/main" val="20519797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5775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96899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5159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01074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549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255245-BCCA-4E36-AFD8-DD6E59D756A5}"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55349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891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134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25595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33651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753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255245-BCCA-4E36-AFD8-DD6E59D756A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255245-BCCA-4E36-AFD8-DD6E59D756A5}"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29980-62B9-4C8B-8BFF-36A0A125AE3C}" type="datetimeFigureOut">
              <a:rPr lang="en-US" smtClean="0"/>
              <a:t>6/28/2022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255245-BCCA-4E36-AFD8-DD6E59D756A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E629980-62B9-4C8B-8BFF-36A0A125AE3C}" type="datetimeFigureOut">
              <a:rPr lang="en-US" smtClean="0"/>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255245-BCCA-4E36-AFD8-DD6E59D756A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E629980-62B9-4C8B-8BFF-36A0A125AE3C}" type="datetimeFigureOut">
              <a:rPr lang="en-US" smtClean="0"/>
              <a:t>6/28/2022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255245-BCCA-4E36-AFD8-DD6E59D756A5}"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B1B13E-D5AF-485E-81A1-82A140076526}" type="datetime4">
              <a:rPr lang="en-US" smtClean="0"/>
              <a:pPr/>
              <a:t>June 28, 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B6B4F-F23D-4ECE-B330-4401E43BF99D}" type="datetimeFigureOut">
              <a:rPr lang="en-US" smtClean="0"/>
              <a:t>6/28/2022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61BBE-4545-42CB-81D9-695863EBF674}" type="slidenum">
              <a:rPr lang="en-US" smtClean="0"/>
              <a:t>‹#›</a:t>
            </a:fld>
            <a:endParaRPr lang="en-US" dirty="0"/>
          </a:p>
        </p:txBody>
      </p:sp>
    </p:spTree>
    <p:extLst>
      <p:ext uri="{BB962C8B-B14F-4D97-AF65-F5344CB8AC3E}">
        <p14:creationId xmlns:p14="http://schemas.microsoft.com/office/powerpoint/2010/main" val="389327492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053D6C-A2ED-4A4A-98ED-78101D3111A8}" type="datetimeFigureOut">
              <a:rPr lang="en-US" smtClean="0"/>
              <a:t>6/28/2022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D1166-A3DA-4748-82B3-27968437DE62}" type="slidenum">
              <a:rPr lang="en-US" smtClean="0"/>
              <a:t>‹#›</a:t>
            </a:fld>
            <a:endParaRPr lang="en-US" dirty="0"/>
          </a:p>
        </p:txBody>
      </p:sp>
    </p:spTree>
    <p:extLst>
      <p:ext uri="{BB962C8B-B14F-4D97-AF65-F5344CB8AC3E}">
        <p14:creationId xmlns:p14="http://schemas.microsoft.com/office/powerpoint/2010/main" val="235630130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52C24-ADA5-436B-A9FF-F937709EF4B1}" type="datetimeFigureOut">
              <a:rPr lang="en-US" smtClean="0">
                <a:solidFill>
                  <a:prstClr val="black">
                    <a:tint val="75000"/>
                  </a:prstClr>
                </a:solidFill>
              </a:rPr>
              <a:pPr/>
              <a:t>6/28/2022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DD5A6-4A91-48EA-8D5A-EB6571E81E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741460"/>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8.xml"/><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57400"/>
            <a:ext cx="5638800" cy="1448762"/>
          </a:xfrm>
        </p:spPr>
        <p:txBody>
          <a:bodyPr>
            <a:normAutofit/>
          </a:bodyPr>
          <a:lstStyle/>
          <a:p>
            <a:pPr algn="ctr"/>
            <a:r>
              <a:rPr lang="en-US" sz="4400" dirty="0">
                <a:solidFill>
                  <a:srgbClr val="92D050"/>
                </a:solidFill>
                <a:latin typeface="Arial" panose="020B0604020202020204" pitchFamily="34" charset="0"/>
                <a:cs typeface="Arial" panose="020B0604020202020204" pitchFamily="34" charset="0"/>
              </a:rPr>
              <a:t>C.A.R. Stories </a:t>
            </a:r>
          </a:p>
        </p:txBody>
      </p:sp>
      <p:sp>
        <p:nvSpPr>
          <p:cNvPr id="3" name="Subtitle 2"/>
          <p:cNvSpPr>
            <a:spLocks noGrp="1"/>
          </p:cNvSpPr>
          <p:nvPr>
            <p:ph type="subTitle" idx="1"/>
          </p:nvPr>
        </p:nvSpPr>
        <p:spPr>
          <a:xfrm>
            <a:off x="3276600" y="3352800"/>
            <a:ext cx="5257800" cy="2133600"/>
          </a:xfrm>
        </p:spPr>
        <p:txBody>
          <a:bodyPr>
            <a:noAutofit/>
          </a:bodyPr>
          <a:lstStyle/>
          <a:p>
            <a:endParaRPr lang="en-US" sz="2400" dirty="0"/>
          </a:p>
          <a:p>
            <a:pPr algn="r"/>
            <a:r>
              <a:rPr lang="en-US" sz="2400" i="1" dirty="0">
                <a:latin typeface="Arial" panose="020B0604020202020204" pitchFamily="34" charset="0"/>
                <a:cs typeface="Arial" panose="020B0604020202020204" pitchFamily="34" charset="0"/>
              </a:rPr>
              <a:t>Demonstrating Your Value Is </a:t>
            </a:r>
          </a:p>
          <a:p>
            <a:pPr algn="r"/>
            <a:r>
              <a:rPr lang="en-US" sz="2400" i="1" dirty="0">
                <a:latin typeface="Arial" panose="020B0604020202020204" pitchFamily="34" charset="0"/>
                <a:cs typeface="Arial" panose="020B0604020202020204" pitchFamily="34" charset="0"/>
              </a:rPr>
              <a:t>The Key To A Great Interview</a:t>
            </a:r>
          </a:p>
          <a:p>
            <a:pPr algn="r"/>
            <a:r>
              <a:rPr lang="en-US" sz="2400" i="1" dirty="0">
                <a:latin typeface="Arial" panose="020B0604020202020204" pitchFamily="34" charset="0"/>
                <a:cs typeface="Arial" panose="020B0604020202020204" pitchFamily="34" charset="0"/>
              </a:rPr>
              <a:t>Alex Illitch</a:t>
            </a:r>
          </a:p>
        </p:txBody>
      </p:sp>
      <p:sp>
        <p:nvSpPr>
          <p:cNvPr id="4" name="AutoShape 2" descr="10 Green Cars to Help Celebrate St. Patrick's D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Bugatti Veyron Super Sport Green Super Sport Diamond Photo Shared By  Pascal_21 | Fans Share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5258"/>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411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953000"/>
          </a:xfrm>
        </p:spPr>
        <p:txBody>
          <a:bodyPr>
            <a:normAutofit/>
          </a:bodyPr>
          <a:lstStyle/>
          <a:p>
            <a:pPr marL="109728" indent="0" algn="ctr">
              <a:buNone/>
            </a:pPr>
            <a:r>
              <a:rPr lang="en-US" sz="1800" dirty="0"/>
              <a:t>	Interview question for a Project Manager position: </a:t>
            </a:r>
          </a:p>
          <a:p>
            <a:pPr marL="109728" indent="0">
              <a:buNone/>
            </a:pPr>
            <a:endParaRPr lang="en-US" sz="1800" dirty="0"/>
          </a:p>
          <a:p>
            <a:pPr marL="109728" indent="0">
              <a:buNone/>
            </a:pPr>
            <a:endParaRPr lang="en-US" sz="1800" i="1" dirty="0"/>
          </a:p>
          <a:p>
            <a:pPr marL="109728" indent="0">
              <a:buNone/>
            </a:pPr>
            <a:r>
              <a:rPr lang="en-US" sz="1800" dirty="0"/>
              <a:t>“Give me a specific example that demonstrates how you have been able to successfully complete a difficult and complex project.”</a:t>
            </a:r>
          </a:p>
          <a:p>
            <a:pPr marL="109728" indent="0">
              <a:buNone/>
            </a:pPr>
            <a:endParaRPr lang="en-US" sz="1800" dirty="0"/>
          </a:p>
          <a:p>
            <a:pPr marL="109728" indent="0">
              <a:buNone/>
            </a:pPr>
            <a:r>
              <a:rPr lang="en-US" sz="1800" u="sng" dirty="0"/>
              <a:t>Non-CAR Answer</a:t>
            </a:r>
            <a:r>
              <a:rPr lang="en-US" sz="1800" dirty="0"/>
              <a:t>:</a:t>
            </a:r>
          </a:p>
          <a:p>
            <a:pPr marL="109728" indent="0">
              <a:buNone/>
            </a:pPr>
            <a:r>
              <a:rPr lang="en-US" sz="1800" dirty="0"/>
              <a:t>As a project manager, I have been exposed to many projects each with its own complexities. My experience has enabled me react to various situations regardless of complexity and deliver a successful outcome. Our team has always overcome obstacles.</a:t>
            </a:r>
          </a:p>
        </p:txBody>
      </p:sp>
      <p:sp>
        <p:nvSpPr>
          <p:cNvPr id="3" name="Title 2"/>
          <p:cNvSpPr>
            <a:spLocks noGrp="1"/>
          </p:cNvSpPr>
          <p:nvPr>
            <p:ph type="title"/>
          </p:nvPr>
        </p:nvSpPr>
        <p:spPr>
          <a:xfrm>
            <a:off x="457200" y="274638"/>
            <a:ext cx="8229600" cy="639762"/>
          </a:xfrm>
          <a:solidFill>
            <a:schemeClr val="bg2">
              <a:lumMod val="75000"/>
            </a:schemeClr>
          </a:solidFill>
        </p:spPr>
        <p:txBody>
          <a:bodyPr>
            <a:normAutofit/>
          </a:bodyPr>
          <a:lstStyle/>
          <a:p>
            <a:pPr algn="ct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Non-CAR Answer In An Interview</a:t>
            </a:r>
          </a:p>
        </p:txBody>
      </p:sp>
      <p:pic>
        <p:nvPicPr>
          <p:cNvPr id="1028" name="Picture 4" descr="C:\Users\Alex\AppData\Local\Microsoft\Windows\INetCache\IE\BUP8E49I\5574644291_67766ff02d_b[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219200"/>
            <a:ext cx="1485175"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27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Alex\AppData\Local\Microsoft\Windows\INetCache\IE\JX9JTCMJ\checkbox-152185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200400"/>
            <a:ext cx="467474" cy="4674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ex\AppData\Local\Microsoft\Windows\INetCache\IE\BUP8E49I\dollar-sign-vecto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674" y="472440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4294967295"/>
          </p:nvPr>
        </p:nvSpPr>
        <p:spPr>
          <a:xfrm>
            <a:off x="619874" y="1371600"/>
            <a:ext cx="8305800" cy="5105400"/>
          </a:xfrm>
        </p:spPr>
        <p:txBody>
          <a:bodyPr>
            <a:normAutofit fontScale="40000" lnSpcReduction="2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Challenge:</a:t>
            </a:r>
          </a:p>
          <a:p>
            <a:pPr marL="109728" indent="0">
              <a:buNone/>
            </a:pPr>
            <a:r>
              <a:rPr lang="en-US" dirty="0">
                <a:latin typeface="Arial" panose="020B0604020202020204" pitchFamily="34" charset="0"/>
                <a:cs typeface="Arial" panose="020B0604020202020204" pitchFamily="34" charset="0"/>
              </a:rPr>
              <a:t>The company was facing a serious inventory overstock situation for some tires, and understock for others.</a:t>
            </a:r>
          </a:p>
          <a:p>
            <a:pPr marL="109728" indent="0">
              <a:buNone/>
            </a:pPr>
            <a:r>
              <a:rPr lang="en-US" dirty="0">
                <a:latin typeface="Arial" panose="020B0604020202020204" pitchFamily="34" charset="0"/>
                <a:cs typeface="Arial" panose="020B0604020202020204" pitchFamily="34" charset="0"/>
              </a:rPr>
              <a:t>There were so many excess tires, the company had to rent trailers to store tires behind the warehouses. </a:t>
            </a:r>
          </a:p>
          <a:p>
            <a:pPr marL="109728" indent="0">
              <a:buNone/>
            </a:pPr>
            <a:r>
              <a:rPr lang="en-US" dirty="0">
                <a:latin typeface="Arial" panose="020B0604020202020204" pitchFamily="34" charset="0"/>
                <a:cs typeface="Arial" panose="020B0604020202020204" pitchFamily="34" charset="0"/>
              </a:rPr>
              <a:t>This was a highly costly, complex problem and a very high priority for the company.</a:t>
            </a:r>
          </a:p>
          <a:p>
            <a:pPr marL="109728" indent="0">
              <a:buNone/>
            </a:pPr>
            <a:r>
              <a:rPr lang="en-US" dirty="0">
                <a:latin typeface="Arial" panose="020B0604020202020204" pitchFamily="34" charset="0"/>
                <a:cs typeface="Arial" panose="020B0604020202020204" pitchFamily="34" charset="0"/>
              </a:rPr>
              <a:t>I felt I had the project management and analytical skills, along with the inventory management experience necessary to find a solution.</a:t>
            </a:r>
          </a:p>
          <a:p>
            <a:pPr marL="109728" indent="0">
              <a:buNone/>
            </a:pPr>
            <a:r>
              <a:rPr lang="en-US" dirty="0">
                <a:latin typeface="Arial" panose="020B0604020202020204" pitchFamily="34" charset="0"/>
                <a:cs typeface="Arial" panose="020B0604020202020204" pitchFamily="34" charset="0"/>
              </a:rPr>
              <a:t>I decided to approach management and ask to participate in, or lead an effort to uncover and address the issues causing the overstock situation.</a:t>
            </a:r>
          </a:p>
          <a:p>
            <a:pPr marL="109728" indent="0">
              <a:buNone/>
            </a:pPr>
            <a:r>
              <a:rPr lang="en-US" dirty="0">
                <a:latin typeface="Arial" panose="020B0604020202020204" pitchFamily="34" charset="0"/>
                <a:cs typeface="Arial" panose="020B0604020202020204" pitchFamily="34" charset="0"/>
              </a:rPr>
              <a:t>I was given the responsibility to manage the project.</a:t>
            </a:r>
          </a:p>
          <a:p>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Action </a:t>
            </a:r>
          </a:p>
          <a:p>
            <a:pPr marL="109728" indent="0">
              <a:buNone/>
            </a:pPr>
            <a:r>
              <a:rPr lang="en-US" dirty="0">
                <a:latin typeface="Arial" panose="020B0604020202020204" pitchFamily="34" charset="0"/>
                <a:cs typeface="Arial" panose="020B0604020202020204" pitchFamily="34" charset="0"/>
              </a:rPr>
              <a:t>I identified the people with the skill sets and attitude I thought were needed on the team.</a:t>
            </a:r>
          </a:p>
          <a:p>
            <a:pPr marL="109728" indent="0">
              <a:buNone/>
            </a:pPr>
            <a:r>
              <a:rPr lang="en-US" dirty="0">
                <a:latin typeface="Arial" panose="020B0604020202020204" pitchFamily="34" charset="0"/>
                <a:cs typeface="Arial" panose="020B0604020202020204" pitchFamily="34" charset="0"/>
              </a:rPr>
              <a:t>I used the appropriate project planning tools to develop a plan. </a:t>
            </a:r>
          </a:p>
          <a:p>
            <a:pPr marL="109728" indent="0">
              <a:buNone/>
            </a:pPr>
            <a:r>
              <a:rPr lang="en-US" dirty="0">
                <a:latin typeface="Arial" panose="020B0604020202020204" pitchFamily="34" charset="0"/>
                <a:cs typeface="Arial" panose="020B0604020202020204" pitchFamily="34" charset="0"/>
              </a:rPr>
              <a:t>I communicated and  collaborated with all stakeholders, from the working team to senior management, with a goal to gain “buy-in”. After some tweaking, I had necessary agreement to move forward.  </a:t>
            </a:r>
          </a:p>
          <a:p>
            <a:pPr marL="109728" indent="0">
              <a:buNone/>
            </a:pPr>
            <a:r>
              <a:rPr lang="en-US" dirty="0">
                <a:latin typeface="Arial" panose="020B0604020202020204" pitchFamily="34" charset="0"/>
                <a:cs typeface="Arial" panose="020B0604020202020204" pitchFamily="34" charset="0"/>
              </a:rPr>
              <a:t>We were able to  define and analyze the problem, create design alternatives and implement a solution that was signed-off on by all stakeholders.</a:t>
            </a:r>
          </a:p>
          <a:p>
            <a:pPr marL="109728"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Result</a:t>
            </a:r>
          </a:p>
          <a:p>
            <a:pPr marL="109728" indent="0">
              <a:buNone/>
            </a:pPr>
            <a:r>
              <a:rPr lang="en-US" dirty="0">
                <a:latin typeface="Arial" panose="020B0604020202020204" pitchFamily="34" charset="0"/>
                <a:cs typeface="Arial" panose="020B0604020202020204" pitchFamily="34" charset="0"/>
              </a:rPr>
              <a:t>The project was completed within the 6-month schedule and on budget.</a:t>
            </a:r>
          </a:p>
          <a:p>
            <a:pPr marL="109728" indent="0">
              <a:buNone/>
            </a:pPr>
            <a:r>
              <a:rPr lang="en-US" dirty="0">
                <a:latin typeface="Arial" panose="020B0604020202020204" pitchFamily="34" charset="0"/>
                <a:cs typeface="Arial" panose="020B0604020202020204" pitchFamily="34" charset="0"/>
              </a:rPr>
              <a:t>The project delivered on the desired benefit of a 20% reduction in inventory and an annual savings of $500,000 in inventory costs.</a:t>
            </a:r>
          </a:p>
          <a:p>
            <a:pPr marL="109728" indent="0">
              <a:buNone/>
            </a:pPr>
            <a:r>
              <a:rPr lang="en-US" dirty="0">
                <a:latin typeface="Arial" panose="020B0604020202020204" pitchFamily="34" charset="0"/>
                <a:cs typeface="Arial" panose="020B0604020202020204" pitchFamily="34" charset="0"/>
              </a:rPr>
              <a:t>The “storage trailers” disappeared in the next 6 months. </a:t>
            </a:r>
          </a:p>
          <a:p>
            <a:pPr marL="109728" indent="0">
              <a:buNone/>
            </a:pPr>
            <a:r>
              <a:rPr lang="en-US" dirty="0">
                <a:latin typeface="Arial" panose="020B0604020202020204" pitchFamily="34" charset="0"/>
                <a:cs typeface="Arial" panose="020B0604020202020204" pitchFamily="34" charset="0"/>
              </a:rPr>
              <a:t>Customer backorders were cut by 50% and trending downward.</a:t>
            </a:r>
          </a:p>
          <a:p>
            <a:pPr marL="109728" indent="0">
              <a:buNone/>
            </a:pPr>
            <a:r>
              <a:rPr lang="en-US" dirty="0">
                <a:latin typeface="Arial" panose="020B0604020202020204" pitchFamily="34" charset="0"/>
                <a:cs typeface="Arial" panose="020B0604020202020204" pitchFamily="34" charset="0"/>
              </a:rPr>
              <a:t>The team was recognized with a performance awards, and additionally, I received  a promotion.</a:t>
            </a:r>
          </a:p>
        </p:txBody>
      </p:sp>
      <p:sp>
        <p:nvSpPr>
          <p:cNvPr id="3" name="Title 2"/>
          <p:cNvSpPr>
            <a:spLocks noGrp="1"/>
          </p:cNvSpPr>
          <p:nvPr>
            <p:ph type="title" idx="4294967295"/>
          </p:nvPr>
        </p:nvSpPr>
        <p:spPr>
          <a:xfrm>
            <a:off x="0" y="350838"/>
            <a:ext cx="8229600" cy="639762"/>
          </a:xfrm>
        </p:spPr>
        <p:style>
          <a:lnRef idx="1">
            <a:schemeClr val="accent3"/>
          </a:lnRef>
          <a:fillRef idx="3">
            <a:schemeClr val="accent3"/>
          </a:fillRef>
          <a:effectRef idx="2">
            <a:schemeClr val="accent3"/>
          </a:effectRef>
          <a:fontRef idx="minor">
            <a:schemeClr val="lt1"/>
          </a:fontRef>
        </p:style>
        <p:txBody>
          <a:bodyPr vert="horz" rtlCol="0" anchor="ctr">
            <a:normAutofit/>
            <a:scene3d>
              <a:camera prst="orthographicFront"/>
              <a:lightRig rig="soft" dir="t"/>
            </a:scene3d>
            <a:sp3d prstMaterial="softEdge">
              <a:bevelT w="25400" h="25400"/>
            </a:sp3d>
          </a:bodyPr>
          <a:lstStyle/>
          <a:p>
            <a:pPr algn="ctr"/>
            <a:r>
              <a:rPr lang="en-US" sz="2800" b="1" dirty="0">
                <a:solidFill>
                  <a:schemeClr val="bg1"/>
                </a:solidFill>
                <a:latin typeface="Arial" panose="020B0604020202020204" pitchFamily="34" charset="0"/>
                <a:cs typeface="Arial" panose="020B0604020202020204" pitchFamily="34" charset="0"/>
              </a:rPr>
              <a:t>CAR Story Answer</a:t>
            </a:r>
          </a:p>
        </p:txBody>
      </p:sp>
      <p:pic>
        <p:nvPicPr>
          <p:cNvPr id="1026" name="Picture 2" descr="C:\Users\Alex\AppData\Local\Microsoft\Windows\INetCache\IE\I20IRLG1\old-used-tire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4447" y="376767"/>
            <a:ext cx="672353" cy="635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Alex\AppData\Local\Microsoft\Windows\INetCache\IE\I20IRLG1\old-used-tire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76767"/>
            <a:ext cx="672353" cy="63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Alex\AppData\Local\Microsoft\Windows\INetCache\IE\I20IRLG1\old-used-tire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2094" y="376767"/>
            <a:ext cx="672353" cy="63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Alex\AppData\Local\Microsoft\Windows\INetCache\IE\I20IRLG1\old-used-tire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9553" y="364067"/>
            <a:ext cx="672353" cy="63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lex\AppData\Local\Microsoft\Windows\INetCache\IE\FGAXY3R9\interoggatory_questionmark[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674" y="13716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97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2027237"/>
            <a:ext cx="4038600" cy="4525963"/>
          </a:xfrm>
        </p:spPr>
        <p:txBody>
          <a:bodyPr>
            <a:normAutofit/>
          </a:bodyPr>
          <a:lstStyle/>
          <a:p>
            <a:r>
              <a:rPr lang="en-US" sz="1600" dirty="0"/>
              <a:t>Decision-making</a:t>
            </a:r>
          </a:p>
          <a:p>
            <a:r>
              <a:rPr lang="en-US" sz="1600" dirty="0"/>
              <a:t>Multitasking</a:t>
            </a:r>
          </a:p>
          <a:p>
            <a:r>
              <a:rPr lang="en-US" sz="1600" dirty="0"/>
              <a:t>Creative problem-solving</a:t>
            </a:r>
          </a:p>
          <a:p>
            <a:r>
              <a:rPr lang="en-US" sz="1600" dirty="0"/>
              <a:t>Collaboration</a:t>
            </a:r>
          </a:p>
          <a:p>
            <a:r>
              <a:rPr lang="en-US" sz="1600" dirty="0"/>
              <a:t>Communication</a:t>
            </a:r>
          </a:p>
          <a:p>
            <a:r>
              <a:rPr lang="en-US" sz="1600" dirty="0"/>
              <a:t>Professionalism</a:t>
            </a:r>
          </a:p>
          <a:p>
            <a:r>
              <a:rPr lang="en-US" sz="1600" dirty="0"/>
              <a:t>Attention to detail</a:t>
            </a:r>
          </a:p>
          <a:p>
            <a:r>
              <a:rPr lang="en-US" sz="1600" dirty="0"/>
              <a:t>Management</a:t>
            </a:r>
          </a:p>
          <a:p>
            <a:r>
              <a:rPr lang="en-US" sz="1600" dirty="0"/>
              <a:t>Initiative</a:t>
            </a:r>
          </a:p>
          <a:p>
            <a:r>
              <a:rPr lang="en-US" sz="1600" dirty="0"/>
              <a:t>Empathy</a:t>
            </a:r>
          </a:p>
          <a:p>
            <a:r>
              <a:rPr lang="en-US" sz="1600" dirty="0"/>
              <a:t>Leadership</a:t>
            </a:r>
          </a:p>
          <a:p>
            <a:r>
              <a:rPr lang="en-US" sz="1600" dirty="0"/>
              <a:t>Teamwork</a:t>
            </a:r>
          </a:p>
          <a:p>
            <a:endParaRPr lang="en-US" sz="1600" dirty="0"/>
          </a:p>
        </p:txBody>
      </p:sp>
      <p:sp>
        <p:nvSpPr>
          <p:cNvPr id="4" name="Content Placeholder 3"/>
          <p:cNvSpPr>
            <a:spLocks noGrp="1"/>
          </p:cNvSpPr>
          <p:nvPr>
            <p:ph sz="half" idx="2"/>
          </p:nvPr>
        </p:nvSpPr>
        <p:spPr>
          <a:xfrm>
            <a:off x="5029200" y="2027237"/>
            <a:ext cx="4038600" cy="4525963"/>
          </a:xfrm>
        </p:spPr>
        <p:txBody>
          <a:bodyPr>
            <a:normAutofit/>
          </a:bodyPr>
          <a:lstStyle/>
          <a:p>
            <a:r>
              <a:rPr lang="en-US" sz="1600" dirty="0"/>
              <a:t>Honest</a:t>
            </a:r>
          </a:p>
          <a:p>
            <a:r>
              <a:rPr lang="en-US" sz="1600" dirty="0"/>
              <a:t>Accountable</a:t>
            </a:r>
          </a:p>
          <a:p>
            <a:r>
              <a:rPr lang="en-US" sz="1600" dirty="0"/>
              <a:t>Diligent &amp; Organized</a:t>
            </a:r>
          </a:p>
          <a:p>
            <a:r>
              <a:rPr lang="en-US" sz="1600" dirty="0"/>
              <a:t>Ethical &amp; Loyal</a:t>
            </a:r>
          </a:p>
          <a:p>
            <a:r>
              <a:rPr lang="en-US" sz="1600" dirty="0"/>
              <a:t>Punctual</a:t>
            </a:r>
          </a:p>
          <a:p>
            <a:r>
              <a:rPr lang="en-US" sz="1600" dirty="0"/>
              <a:t>Flexible</a:t>
            </a:r>
          </a:p>
          <a:p>
            <a:r>
              <a:rPr lang="en-US" sz="1600" dirty="0"/>
              <a:t>Team Player</a:t>
            </a:r>
          </a:p>
          <a:p>
            <a:r>
              <a:rPr lang="en-US" sz="1600" dirty="0"/>
              <a:t>Creative</a:t>
            </a:r>
          </a:p>
          <a:p>
            <a:r>
              <a:rPr lang="en-US" sz="1600" dirty="0"/>
              <a:t>Integrity</a:t>
            </a:r>
          </a:p>
          <a:p>
            <a:r>
              <a:rPr lang="en-US" sz="1600" dirty="0"/>
              <a:t>Humble</a:t>
            </a:r>
          </a:p>
          <a:p>
            <a:r>
              <a:rPr lang="en-US" sz="1600" dirty="0"/>
              <a:t>Conscientious</a:t>
            </a:r>
          </a:p>
          <a:p>
            <a:r>
              <a:rPr lang="en-US" sz="1600" dirty="0"/>
              <a:t>Resilient</a:t>
            </a:r>
          </a:p>
        </p:txBody>
      </p:sp>
      <p:sp>
        <p:nvSpPr>
          <p:cNvPr id="2" name="Title 1"/>
          <p:cNvSpPr>
            <a:spLocks noGrp="1"/>
          </p:cNvSpPr>
          <p:nvPr>
            <p:ph type="title"/>
          </p:nvPr>
        </p:nvSpPr>
        <p:spPr>
          <a:xfrm>
            <a:off x="1295400" y="1112837"/>
            <a:ext cx="7010400" cy="1066800"/>
          </a:xfrm>
        </p:spPr>
        <p:txBody>
          <a:bodyPr>
            <a:normAutofit/>
          </a:bodyPr>
          <a:lstStyle/>
          <a:p>
            <a:r>
              <a:rPr lang="en-US" sz="2800" dirty="0"/>
              <a:t>  </a:t>
            </a:r>
            <a:r>
              <a:rPr lang="en-US" sz="2800" u="sng" dirty="0"/>
              <a:t>Skills</a:t>
            </a:r>
            <a:r>
              <a:rPr lang="en-US" sz="2800" dirty="0"/>
              <a:t> 			   </a:t>
            </a:r>
            <a:r>
              <a:rPr lang="en-US" sz="2800" u="sng" dirty="0"/>
              <a:t>Traits</a:t>
            </a:r>
          </a:p>
        </p:txBody>
      </p:sp>
      <p:sp>
        <p:nvSpPr>
          <p:cNvPr id="5" name="Title 1"/>
          <p:cNvSpPr txBox="1">
            <a:spLocks/>
          </p:cNvSpPr>
          <p:nvPr/>
        </p:nvSpPr>
        <p:spPr>
          <a:xfrm>
            <a:off x="685800" y="584200"/>
            <a:ext cx="7024744" cy="635000"/>
          </a:xfrm>
          <a:prstGeom prst="rect">
            <a:avLst/>
          </a:prstGeo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0000" lnSpcReduction="1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solidFill>
                  <a:srgbClr val="92D050"/>
                </a:solidFill>
              </a:rPr>
              <a:t>Examples of Skills &amp; Traits</a:t>
            </a:r>
          </a:p>
        </p:txBody>
      </p:sp>
    </p:spTree>
    <p:extLst>
      <p:ext uri="{BB962C8B-B14F-4D97-AF65-F5344CB8AC3E}">
        <p14:creationId xmlns:p14="http://schemas.microsoft.com/office/powerpoint/2010/main" val="884356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racter Trai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479426"/>
            <a:ext cx="5387974" cy="5387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54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8168244" cy="4862870"/>
          </a:xfrm>
          <a:prstGeom prst="rect">
            <a:avLst/>
          </a:prstGeom>
          <a:ln>
            <a:solidFill>
              <a:schemeClr val="accent1"/>
            </a:solidFill>
          </a:ln>
        </p:spPr>
        <p:txBody>
          <a:bodyPr wrap="square">
            <a:spAutoFit/>
          </a:bodyPr>
          <a:lstStyle/>
          <a:p>
            <a:pPr algn="ctr"/>
            <a:r>
              <a:rPr lang="en-US" sz="1600" b="1" u="sng" dirty="0"/>
              <a:t>Key Skills in a Job Ad</a:t>
            </a:r>
            <a:endParaRPr lang="en-US" sz="1400" b="1" u="sng" dirty="0"/>
          </a:p>
          <a:p>
            <a:r>
              <a:rPr lang="en-US" sz="1400" dirty="0"/>
              <a:t> </a:t>
            </a:r>
            <a:r>
              <a:rPr lang="en-US" sz="1400" b="1" dirty="0">
                <a:latin typeface="Arial Narrow" panose="020B0606020202030204" pitchFamily="34" charset="0"/>
              </a:rPr>
              <a:t>Job Summary:</a:t>
            </a:r>
            <a:endParaRPr lang="en-US" sz="1400" dirty="0">
              <a:latin typeface="Arial Narrow" panose="020B0606020202030204" pitchFamily="34" charset="0"/>
            </a:endParaRPr>
          </a:p>
          <a:p>
            <a:pPr marL="285750" indent="-285750">
              <a:buFont typeface="Arial" panose="020B0604020202020204" pitchFamily="34" charset="0"/>
              <a:buChar char="•"/>
            </a:pPr>
            <a:r>
              <a:rPr lang="en-US" sz="1600" dirty="0"/>
              <a:t>Present a </a:t>
            </a:r>
            <a:r>
              <a:rPr lang="en-US" sz="1600" u="sng" dirty="0">
                <a:solidFill>
                  <a:srgbClr val="92D050"/>
                </a:solidFill>
              </a:rPr>
              <a:t>professional image </a:t>
            </a:r>
            <a:r>
              <a:rPr lang="en-US" sz="1600" dirty="0"/>
              <a:t>with a positive demeanor daily</a:t>
            </a:r>
          </a:p>
          <a:p>
            <a:pPr marL="285750" indent="-285750">
              <a:buFont typeface="Arial" panose="020B0604020202020204" pitchFamily="34" charset="0"/>
              <a:buChar char="•"/>
            </a:pPr>
            <a:r>
              <a:rPr lang="en-US" sz="1600" b="1" u="sng" dirty="0">
                <a:solidFill>
                  <a:srgbClr val="FF0000"/>
                </a:solidFill>
              </a:rPr>
              <a:t>Initiate customer interactions</a:t>
            </a:r>
            <a:r>
              <a:rPr lang="en-US" sz="1600" dirty="0"/>
              <a:t> and engage with prospects</a:t>
            </a:r>
          </a:p>
          <a:p>
            <a:pPr marL="285750" indent="-285750">
              <a:buFont typeface="Arial" panose="020B0604020202020204" pitchFamily="34" charset="0"/>
              <a:buChar char="•"/>
            </a:pPr>
            <a:r>
              <a:rPr lang="en-US" sz="1600" dirty="0"/>
              <a:t>Educate customers about our clients and the value of their products</a:t>
            </a:r>
          </a:p>
          <a:p>
            <a:pPr marL="285750" indent="-285750">
              <a:buFont typeface="Arial" panose="020B0604020202020204" pitchFamily="34" charset="0"/>
              <a:buChar char="•"/>
            </a:pPr>
            <a:r>
              <a:rPr lang="en-US" sz="1600" b="1" u="sng" dirty="0">
                <a:solidFill>
                  <a:srgbClr val="FF0000"/>
                </a:solidFill>
              </a:rPr>
              <a:t>Provide support and resources</a:t>
            </a:r>
            <a:r>
              <a:rPr lang="en-US" sz="1600" dirty="0"/>
              <a:t> that solidify the interest of customers</a:t>
            </a:r>
          </a:p>
          <a:p>
            <a:pPr marL="285750" indent="-285750">
              <a:buFont typeface="Arial" panose="020B0604020202020204" pitchFamily="34" charset="0"/>
              <a:buChar char="•"/>
            </a:pPr>
            <a:r>
              <a:rPr lang="en-US" sz="1600" b="1" u="sng" dirty="0">
                <a:solidFill>
                  <a:srgbClr val="FF0000"/>
                </a:solidFill>
              </a:rPr>
              <a:t>Establish rapport</a:t>
            </a:r>
            <a:r>
              <a:rPr lang="en-US" sz="1600" dirty="0"/>
              <a:t> to pinpoint customer preferences and adapt accordingly</a:t>
            </a:r>
          </a:p>
          <a:p>
            <a:pPr marL="285750" indent="-285750">
              <a:buFont typeface="Arial" panose="020B0604020202020204" pitchFamily="34" charset="0"/>
              <a:buChar char="•"/>
            </a:pPr>
            <a:r>
              <a:rPr lang="en-US" sz="1600" dirty="0"/>
              <a:t>Become an expert in the characteristics of the products and services offered</a:t>
            </a:r>
          </a:p>
          <a:p>
            <a:pPr marL="285750" indent="-285750">
              <a:buFont typeface="Arial" panose="020B0604020202020204" pitchFamily="34" charset="0"/>
              <a:buChar char="•"/>
            </a:pPr>
            <a:r>
              <a:rPr lang="en-US" sz="1600" b="1" u="sng" dirty="0">
                <a:solidFill>
                  <a:srgbClr val="FF0000"/>
                </a:solidFill>
              </a:rPr>
              <a:t>Collaborate</a:t>
            </a:r>
            <a:r>
              <a:rPr lang="en-US" sz="1600" dirty="0"/>
              <a:t> with the Customer Service Team to complete objectives</a:t>
            </a:r>
          </a:p>
          <a:p>
            <a:r>
              <a:rPr lang="en-US" sz="1400" dirty="0">
                <a:latin typeface="Arial Narrow" panose="020B0606020202030204" pitchFamily="34" charset="0"/>
              </a:rPr>
              <a:t> </a:t>
            </a:r>
          </a:p>
          <a:p>
            <a:r>
              <a:rPr lang="en-US" sz="1400" b="1" dirty="0">
                <a:latin typeface="Arial Narrow" panose="020B0606020202030204" pitchFamily="34" charset="0"/>
              </a:rPr>
              <a:t>Desired Skills:</a:t>
            </a:r>
            <a:endParaRPr lang="en-US" sz="1400" dirty="0">
              <a:latin typeface="Arial Narrow" panose="020B0606020202030204" pitchFamily="34" charset="0"/>
            </a:endParaRPr>
          </a:p>
          <a:p>
            <a:pPr marL="285750" indent="-285750">
              <a:buFont typeface="Arial" panose="020B0604020202020204" pitchFamily="34" charset="0"/>
              <a:buChar char="•"/>
            </a:pPr>
            <a:r>
              <a:rPr lang="en-US" sz="1600" dirty="0"/>
              <a:t>You’re able to </a:t>
            </a:r>
            <a:r>
              <a:rPr lang="en-US" sz="1600" b="1" u="sng" dirty="0">
                <a:solidFill>
                  <a:srgbClr val="FF0000"/>
                </a:solidFill>
              </a:rPr>
              <a:t>make decisions and solve problems</a:t>
            </a:r>
          </a:p>
          <a:p>
            <a:pPr marL="285750" indent="-285750">
              <a:buFont typeface="Arial" panose="020B0604020202020204" pitchFamily="34" charset="0"/>
              <a:buChar char="•"/>
            </a:pPr>
            <a:r>
              <a:rPr lang="en-US" sz="1600" dirty="0"/>
              <a:t>You are able to </a:t>
            </a:r>
            <a:r>
              <a:rPr lang="en-US" sz="1600" b="1" u="sng" dirty="0">
                <a:solidFill>
                  <a:srgbClr val="FF0000"/>
                </a:solidFill>
              </a:rPr>
              <a:t>empathize with customers</a:t>
            </a:r>
            <a:r>
              <a:rPr lang="en-US" sz="1600" dirty="0"/>
              <a:t> in a genuine way that lets them know you care about their issues</a:t>
            </a:r>
          </a:p>
          <a:p>
            <a:pPr marL="285750" indent="-285750">
              <a:buFont typeface="Arial" panose="020B0604020202020204" pitchFamily="34" charset="0"/>
              <a:buChar char="•"/>
            </a:pPr>
            <a:r>
              <a:rPr lang="en-US" sz="1600" b="1" u="sng" dirty="0">
                <a:solidFill>
                  <a:srgbClr val="FF0000"/>
                </a:solidFill>
              </a:rPr>
              <a:t>You’re a team player</a:t>
            </a:r>
            <a:r>
              <a:rPr lang="en-US" sz="1600" dirty="0"/>
              <a:t> that can follow and lead as situations dictate</a:t>
            </a:r>
          </a:p>
          <a:p>
            <a:r>
              <a:rPr lang="en-US" sz="1400" dirty="0">
                <a:latin typeface="Arial Narrow" panose="020B0606020202030204" pitchFamily="34" charset="0"/>
              </a:rPr>
              <a:t> </a:t>
            </a:r>
          </a:p>
          <a:p>
            <a:r>
              <a:rPr lang="en-US" sz="1400" b="1" dirty="0">
                <a:latin typeface="Arial Narrow" panose="020B0606020202030204" pitchFamily="34" charset="0"/>
              </a:rPr>
              <a:t>Requirements:</a:t>
            </a:r>
            <a:endParaRPr lang="en-US" sz="1400" dirty="0">
              <a:latin typeface="Arial Narrow" panose="020B0606020202030204" pitchFamily="34" charset="0"/>
            </a:endParaRPr>
          </a:p>
          <a:p>
            <a:pPr marL="285750" indent="-285750">
              <a:buFont typeface="Arial" panose="020B0604020202020204" pitchFamily="34" charset="0"/>
              <a:buChar char="•"/>
            </a:pPr>
            <a:r>
              <a:rPr lang="en-US" sz="1600" dirty="0"/>
              <a:t>2-5 years of experience </a:t>
            </a:r>
            <a:r>
              <a:rPr lang="en-US" sz="1600" b="1" u="sng" dirty="0">
                <a:solidFill>
                  <a:srgbClr val="FF0000"/>
                </a:solidFill>
              </a:rPr>
              <a:t>working with customers in a technical role</a:t>
            </a:r>
          </a:p>
          <a:p>
            <a:pPr marL="285750" indent="-285750">
              <a:buFont typeface="Arial" panose="020B0604020202020204" pitchFamily="34" charset="0"/>
              <a:buChar char="•"/>
            </a:pPr>
            <a:r>
              <a:rPr lang="en-US" sz="1600" dirty="0"/>
              <a:t>Excellent </a:t>
            </a:r>
            <a:r>
              <a:rPr lang="en-US" sz="1600" b="1" u="sng" dirty="0">
                <a:solidFill>
                  <a:srgbClr val="FF0000"/>
                </a:solidFill>
              </a:rPr>
              <a:t>written and verbal communication</a:t>
            </a:r>
          </a:p>
          <a:p>
            <a:pPr marL="285750" indent="-285750">
              <a:buFont typeface="Arial" panose="020B0604020202020204" pitchFamily="34" charset="0"/>
              <a:buChar char="•"/>
            </a:pPr>
            <a:r>
              <a:rPr lang="en-US" sz="1600" b="1" u="sng" dirty="0">
                <a:solidFill>
                  <a:srgbClr val="FF0000"/>
                </a:solidFill>
              </a:rPr>
              <a:t>Experience with JIRA, Zendesk, Salesforce or other support tools</a:t>
            </a:r>
          </a:p>
        </p:txBody>
      </p:sp>
    </p:spTree>
    <p:extLst>
      <p:ext uri="{BB962C8B-B14F-4D97-AF65-F5344CB8AC3E}">
        <p14:creationId xmlns:p14="http://schemas.microsoft.com/office/powerpoint/2010/main" val="2842721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52023223"/>
              </p:ext>
            </p:extLst>
          </p:nvPr>
        </p:nvGraphicFramePr>
        <p:xfrm>
          <a:off x="762000" y="1989328"/>
          <a:ext cx="7467599" cy="3645408"/>
        </p:xfrm>
        <a:graphic>
          <a:graphicData uri="http://schemas.openxmlformats.org/drawingml/2006/table">
            <a:tbl>
              <a:tblPr firstRow="1" firstCol="1" bandRow="1"/>
              <a:tblGrid>
                <a:gridCol w="2895600">
                  <a:extLst>
                    <a:ext uri="{9D8B030D-6E8A-4147-A177-3AD203B41FA5}">
                      <a16:colId xmlns:a16="http://schemas.microsoft.com/office/drawing/2014/main" val="20000"/>
                    </a:ext>
                  </a:extLst>
                </a:gridCol>
                <a:gridCol w="4571999">
                  <a:extLst>
                    <a:ext uri="{9D8B030D-6E8A-4147-A177-3AD203B41FA5}">
                      <a16:colId xmlns:a16="http://schemas.microsoft.com/office/drawing/2014/main" val="20001"/>
                    </a:ext>
                  </a:extLst>
                </a:gridCol>
              </a:tblGrid>
              <a:tr h="66919">
                <a:tc>
                  <a:txBody>
                    <a:bodyPr/>
                    <a:lstStyle/>
                    <a:p>
                      <a:pPr marL="0" marR="0" algn="ctr">
                        <a:lnSpc>
                          <a:spcPct val="115000"/>
                        </a:lnSpc>
                        <a:spcBef>
                          <a:spcPts val="0"/>
                        </a:spcBef>
                        <a:spcAft>
                          <a:spcPts val="0"/>
                        </a:spcAft>
                      </a:pPr>
                      <a:r>
                        <a:rPr lang="en-US" sz="1600" dirty="0">
                          <a:effectLst/>
                          <a:latin typeface="Arial"/>
                          <a:ea typeface="Times New Roman"/>
                          <a:cs typeface="Times New Roman"/>
                        </a:rPr>
                        <a:t>Required Skills and Traits</a:t>
                      </a:r>
                    </a:p>
                    <a:p>
                      <a:pPr marL="0" marR="0" algn="ctr">
                        <a:lnSpc>
                          <a:spcPct val="115000"/>
                        </a:lnSpc>
                        <a:spcBef>
                          <a:spcPts val="0"/>
                        </a:spcBef>
                        <a:spcAft>
                          <a:spcPts val="0"/>
                        </a:spcAft>
                      </a:pPr>
                      <a:r>
                        <a:rPr lang="en-US" sz="1600" dirty="0">
                          <a:effectLst/>
                          <a:latin typeface="Arial"/>
                          <a:ea typeface="Times New Roman"/>
                          <a:cs typeface="Times New Roman"/>
                        </a:rPr>
                        <a:t> - Listed </a:t>
                      </a:r>
                      <a:r>
                        <a:rPr kumimoji="0" lang="en-US" sz="1600" kern="1200" dirty="0">
                          <a:solidFill>
                            <a:schemeClr val="tx1"/>
                          </a:solidFill>
                          <a:effectLst/>
                          <a:latin typeface="Arial"/>
                          <a:ea typeface="Times New Roman"/>
                          <a:cs typeface="Times New Roman"/>
                        </a:rPr>
                        <a:t>in the </a:t>
                      </a:r>
                      <a:r>
                        <a:rPr lang="en-US" sz="1600" dirty="0">
                          <a:effectLst/>
                          <a:latin typeface="Arial"/>
                          <a:ea typeface="Times New Roman"/>
                          <a:cs typeface="Times New Roman"/>
                        </a:rPr>
                        <a:t>Job Posting</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1200"/>
                        </a:spcBef>
                        <a:spcAft>
                          <a:spcPts val="0"/>
                        </a:spcAft>
                      </a:pPr>
                      <a:r>
                        <a:rPr lang="en-US" sz="1600" dirty="0">
                          <a:effectLst/>
                          <a:latin typeface="Arial"/>
                          <a:ea typeface="Times New Roman"/>
                          <a:cs typeface="Times New Roman"/>
                        </a:rPr>
                        <a:t>Your </a:t>
                      </a:r>
                      <a:r>
                        <a:rPr kumimoji="0" lang="en-US" sz="1600" kern="1200" dirty="0">
                          <a:solidFill>
                            <a:schemeClr val="tx1"/>
                          </a:solidFill>
                          <a:effectLst/>
                          <a:latin typeface="Arial"/>
                          <a:ea typeface="Times New Roman"/>
                          <a:cs typeface="Times New Roman"/>
                        </a:rPr>
                        <a:t>Relevant</a:t>
                      </a:r>
                      <a:r>
                        <a:rPr lang="en-US" sz="1600" dirty="0">
                          <a:effectLst/>
                          <a:latin typeface="Arial"/>
                          <a:ea typeface="Times New Roman"/>
                          <a:cs typeface="Times New Roman"/>
                        </a:rPr>
                        <a:t> Experience</a:t>
                      </a:r>
                      <a:r>
                        <a:rPr lang="en-US" sz="1600" baseline="0" dirty="0">
                          <a:effectLst/>
                          <a:latin typeface="Arial"/>
                          <a:ea typeface="Times New Roman"/>
                          <a:cs typeface="Times New Roman"/>
                        </a:rPr>
                        <a:t> (Accomplishment)</a:t>
                      </a: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01809">
                <a:tc rowSpan="3">
                  <a:txBody>
                    <a:bodyPr/>
                    <a:lstStyle/>
                    <a:p>
                      <a:pPr marL="0" marR="0">
                        <a:lnSpc>
                          <a:spcPct val="115000"/>
                        </a:lnSpc>
                        <a:spcBef>
                          <a:spcPts val="0"/>
                        </a:spcBef>
                        <a:spcAft>
                          <a:spcPts val="0"/>
                        </a:spcAft>
                      </a:pPr>
                      <a:r>
                        <a:rPr lang="en-US" sz="1600" dirty="0">
                          <a:effectLst/>
                          <a:latin typeface="Arial"/>
                          <a:ea typeface="Times New Roman"/>
                          <a:cs typeface="Times New Roman"/>
                        </a:rPr>
                        <a:t>1. Accounting</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1.</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1809">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2.</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1809">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3.</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1809">
                <a:tc rowSpan="2">
                  <a:txBody>
                    <a:bodyPr/>
                    <a:lstStyle/>
                    <a:p>
                      <a:pPr marL="0" marR="0">
                        <a:lnSpc>
                          <a:spcPct val="115000"/>
                        </a:lnSpc>
                        <a:spcBef>
                          <a:spcPts val="0"/>
                        </a:spcBef>
                        <a:spcAft>
                          <a:spcPts val="0"/>
                        </a:spcAft>
                      </a:pPr>
                      <a:r>
                        <a:rPr lang="en-US" sz="1600" dirty="0">
                          <a:effectLst/>
                          <a:latin typeface="Arial"/>
                          <a:ea typeface="Times New Roman"/>
                          <a:cs typeface="Times New Roman"/>
                        </a:rPr>
                        <a:t>2. Computer Systems</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1.</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1809">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2.</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809">
                <a:tc rowSpan="2">
                  <a:txBody>
                    <a:bodyPr/>
                    <a:lstStyle/>
                    <a:p>
                      <a:pPr marL="0" marR="0">
                        <a:lnSpc>
                          <a:spcPct val="115000"/>
                        </a:lnSpc>
                        <a:spcBef>
                          <a:spcPts val="0"/>
                        </a:spcBef>
                        <a:spcAft>
                          <a:spcPts val="0"/>
                        </a:spcAft>
                      </a:pPr>
                      <a:r>
                        <a:rPr lang="en-US" sz="1600" dirty="0">
                          <a:effectLst/>
                          <a:latin typeface="Arial"/>
                          <a:ea typeface="Times New Roman"/>
                          <a:cs typeface="Times New Roman"/>
                        </a:rPr>
                        <a:t>3. Problem</a:t>
                      </a:r>
                      <a:r>
                        <a:rPr lang="en-US" sz="1600" baseline="0" dirty="0">
                          <a:effectLst/>
                          <a:latin typeface="Arial"/>
                          <a:ea typeface="Times New Roman"/>
                          <a:cs typeface="Times New Roman"/>
                        </a:rPr>
                        <a:t> Solving</a:t>
                      </a: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1.</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1809">
                <a:tc v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Arial"/>
                          <a:ea typeface="Times New Roman"/>
                          <a:cs typeface="Times New Roman"/>
                        </a:rPr>
                        <a:t>2.</a:t>
                      </a:r>
                    </a:p>
                  </a:txBody>
                  <a:tcPr marL="35374" marR="35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1809">
                <a:tc>
                  <a:txBody>
                    <a:bodyPr/>
                    <a:lstStyle/>
                    <a:p>
                      <a:pPr marL="0" marR="0">
                        <a:lnSpc>
                          <a:spcPct val="115000"/>
                        </a:lnSpc>
                        <a:spcBef>
                          <a:spcPts val="0"/>
                        </a:spcBef>
                        <a:spcAft>
                          <a:spcPts val="0"/>
                        </a:spcAft>
                      </a:pPr>
                      <a:r>
                        <a:rPr lang="en-US" sz="1600" dirty="0">
                          <a:effectLst/>
                          <a:latin typeface="Arial"/>
                          <a:ea typeface="Times New Roman"/>
                          <a:cs typeface="Times New Roman"/>
                        </a:rPr>
                        <a:t>4. Persistence</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1809">
                <a:tc>
                  <a:txBody>
                    <a:bodyPr/>
                    <a:lstStyle/>
                    <a:p>
                      <a:pPr marL="0" marR="0">
                        <a:lnSpc>
                          <a:spcPct val="115000"/>
                        </a:lnSpc>
                        <a:spcBef>
                          <a:spcPts val="0"/>
                        </a:spcBef>
                        <a:spcAft>
                          <a:spcPts val="0"/>
                        </a:spcAft>
                      </a:pPr>
                      <a:r>
                        <a:rPr lang="en-US" sz="1600" dirty="0">
                          <a:effectLst/>
                          <a:latin typeface="Arial"/>
                          <a:ea typeface="Times New Roman"/>
                          <a:cs typeface="Times New Roman"/>
                        </a:rPr>
                        <a:t>5. Integrity</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1809">
                <a:tc>
                  <a:txBody>
                    <a:bodyPr/>
                    <a:lstStyle/>
                    <a:p>
                      <a:pPr marL="0" marR="0">
                        <a:lnSpc>
                          <a:spcPct val="115000"/>
                        </a:lnSpc>
                        <a:spcBef>
                          <a:spcPts val="0"/>
                        </a:spcBef>
                        <a:spcAft>
                          <a:spcPts val="0"/>
                        </a:spcAft>
                      </a:pPr>
                      <a:r>
                        <a:rPr lang="en-US" sz="1600" dirty="0">
                          <a:effectLst/>
                          <a:latin typeface="Arial"/>
                          <a:ea typeface="Times New Roman"/>
                          <a:cs typeface="Times New Roman"/>
                        </a:rPr>
                        <a:t>6. Conscientious</a:t>
                      </a: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1809">
                <a:tc>
                  <a:txBody>
                    <a:bodyPr/>
                    <a:lstStyle/>
                    <a:p>
                      <a:pPr marL="0" marR="0">
                        <a:lnSpc>
                          <a:spcPct val="115000"/>
                        </a:lnSpc>
                        <a:spcBef>
                          <a:spcPts val="0"/>
                        </a:spcBef>
                        <a:spcAft>
                          <a:spcPts val="0"/>
                        </a:spcAft>
                      </a:pP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effectLst/>
                        <a:latin typeface="Arial"/>
                        <a:ea typeface="Times New Roman"/>
                        <a:cs typeface="Times New Roman"/>
                      </a:endParaRPr>
                    </a:p>
                  </a:txBody>
                  <a:tcPr marL="35374" marR="35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7" name="TextBox 6"/>
          <p:cNvSpPr txBox="1"/>
          <p:nvPr/>
        </p:nvSpPr>
        <p:spPr>
          <a:xfrm>
            <a:off x="1600200" y="605135"/>
            <a:ext cx="5867400" cy="461665"/>
          </a:xfrm>
          <a:prstGeom prst="rect">
            <a:avLst/>
          </a:prstGeom>
          <a:noFill/>
        </p:spPr>
        <p:txBody>
          <a:bodyPr wrap="square" rtlCol="0">
            <a:spAutoFit/>
          </a:bodyPr>
          <a:lstStyle/>
          <a:p>
            <a:r>
              <a:rPr lang="en-US" sz="2400" dirty="0"/>
              <a:t>Job Requirement-Experience T-Chart</a:t>
            </a:r>
          </a:p>
        </p:txBody>
      </p:sp>
      <p:sp>
        <p:nvSpPr>
          <p:cNvPr id="2" name="TextBox 1"/>
          <p:cNvSpPr txBox="1"/>
          <p:nvPr/>
        </p:nvSpPr>
        <p:spPr>
          <a:xfrm>
            <a:off x="762000" y="1455928"/>
            <a:ext cx="3962400" cy="338554"/>
          </a:xfrm>
          <a:prstGeom prst="rect">
            <a:avLst/>
          </a:prstGeom>
          <a:ln>
            <a:solidFill>
              <a:schemeClr val="tx1"/>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1600" dirty="0"/>
              <a:t>Job: </a:t>
            </a:r>
            <a:r>
              <a:rPr lang="en-US" sz="1600" b="1" dirty="0"/>
              <a:t>Accountant</a:t>
            </a:r>
          </a:p>
        </p:txBody>
      </p:sp>
    </p:spTree>
    <p:extLst>
      <p:ext uri="{BB962C8B-B14F-4D97-AF65-F5344CB8AC3E}">
        <p14:creationId xmlns:p14="http://schemas.microsoft.com/office/powerpoint/2010/main" val="126263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6954520" cy="2057400"/>
          </a:xfrm>
        </p:spPr>
        <p:txBody>
          <a:bodyPr>
            <a:noAutofit/>
          </a:bodyPr>
          <a:lstStyle/>
          <a:p>
            <a:pPr marL="498348"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Identify the requirements </a:t>
            </a:r>
            <a:r>
              <a:rPr lang="en-US" sz="2400" b="0" dirty="0">
                <a:latin typeface="Arial" panose="020B0604020202020204" pitchFamily="34" charset="0"/>
                <a:cs typeface="Arial" panose="020B0604020202020204" pitchFamily="34" charset="0"/>
              </a:rPr>
              <a:t>for the job you want:</a:t>
            </a:r>
            <a:endParaRPr lang="en-US" sz="2400" dirty="0">
              <a:latin typeface="Arial" panose="020B0604020202020204" pitchFamily="34" charset="0"/>
              <a:cs typeface="Arial" panose="020B0604020202020204" pitchFamily="34" charset="0"/>
            </a:endParaRPr>
          </a:p>
          <a:p>
            <a:pPr marL="592074" lvl="2" indent="-285750"/>
            <a:r>
              <a:rPr lang="en-US" sz="2400" dirty="0">
                <a:latin typeface="Arial" panose="020B0604020202020204" pitchFamily="34" charset="0"/>
                <a:cs typeface="Arial" panose="020B0604020202020204" pitchFamily="34" charset="0"/>
              </a:rPr>
              <a:t>Job Title </a:t>
            </a:r>
          </a:p>
          <a:p>
            <a:pPr marL="592074" lvl="2" indent="-285750"/>
            <a:r>
              <a:rPr lang="en-US" sz="2400" dirty="0">
                <a:latin typeface="Arial" panose="020B0604020202020204" pitchFamily="34" charset="0"/>
                <a:cs typeface="Arial" panose="020B0604020202020204" pitchFamily="34" charset="0"/>
              </a:rPr>
              <a:t>3-5 Skills required for the job</a:t>
            </a:r>
          </a:p>
          <a:p>
            <a:pPr marL="592074" lvl="2" indent="-285750"/>
            <a:r>
              <a:rPr lang="en-US" sz="2400" dirty="0">
                <a:latin typeface="Arial" panose="020B0604020202020204" pitchFamily="34" charset="0"/>
                <a:cs typeface="Arial" panose="020B0604020202020204" pitchFamily="34" charset="0"/>
              </a:rPr>
              <a:t>3</a:t>
            </a:r>
            <a:r>
              <a:rPr lang="en-US" sz="2400" b="0" dirty="0">
                <a:latin typeface="Arial" panose="020B0604020202020204" pitchFamily="34" charset="0"/>
                <a:cs typeface="Arial" panose="020B0604020202020204" pitchFamily="34" charset="0"/>
              </a:rPr>
              <a:t> Traits required for the job</a:t>
            </a:r>
          </a:p>
          <a:p>
            <a:pPr marL="525780" lvl="1" indent="-457200">
              <a:buFont typeface="Wingdings" panose="05000000000000000000" pitchFamily="2" charset="2"/>
              <a:buChar char="Ø"/>
            </a:pPr>
            <a:r>
              <a:rPr lang="en-US" sz="2600" dirty="0">
                <a:latin typeface="Arial" panose="020B0604020202020204" pitchFamily="34" charset="0"/>
                <a:cs typeface="Arial" panose="020B0604020202020204" pitchFamily="34" charset="0"/>
              </a:rPr>
              <a:t>Share the results with the full group.	</a:t>
            </a:r>
          </a:p>
        </p:txBody>
      </p:sp>
      <p:sp>
        <p:nvSpPr>
          <p:cNvPr id="6" name="TextBox 5"/>
          <p:cNvSpPr txBox="1"/>
          <p:nvPr/>
        </p:nvSpPr>
        <p:spPr>
          <a:xfrm>
            <a:off x="685800" y="914400"/>
            <a:ext cx="7162800" cy="1200329"/>
          </a:xfrm>
          <a:prstGeom prst="rect">
            <a:avLst/>
          </a:prstGeom>
          <a:solidFill>
            <a:srgbClr val="92D050"/>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buSzPct val="100000"/>
            </a:pPr>
            <a:r>
              <a:rPr lang="en-US" sz="2400" b="1" dirty="0">
                <a:solidFill>
                  <a:schemeClr val="bg1"/>
                </a:solidFill>
                <a:latin typeface="Arial" panose="020B0604020202020204" pitchFamily="34" charset="0"/>
                <a:cs typeface="Arial" panose="020B0604020202020204" pitchFamily="34" charset="0"/>
              </a:rPr>
              <a:t>Workshop #1: </a:t>
            </a:r>
          </a:p>
          <a:p>
            <a:pPr algn="ctr">
              <a:buSzPct val="100000"/>
            </a:pPr>
            <a:r>
              <a:rPr lang="en-US" sz="2400" b="1" dirty="0">
                <a:solidFill>
                  <a:schemeClr val="bg1"/>
                </a:solidFill>
                <a:latin typeface="Arial" panose="020B0604020202020204" pitchFamily="34" charset="0"/>
                <a:cs typeface="Arial" panose="020B0604020202020204" pitchFamily="34" charset="0"/>
              </a:rPr>
              <a:t>Matching Your Skills, Traits &amp; Accomplishments to the Job You Want (15 min.)</a:t>
            </a:r>
          </a:p>
        </p:txBody>
      </p:sp>
    </p:spTree>
    <p:extLst>
      <p:ext uri="{BB962C8B-B14F-4D97-AF65-F5344CB8AC3E}">
        <p14:creationId xmlns:p14="http://schemas.microsoft.com/office/powerpoint/2010/main" val="125190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62753480"/>
              </p:ext>
            </p:extLst>
          </p:nvPr>
        </p:nvGraphicFramePr>
        <p:xfrm>
          <a:off x="838200" y="1371600"/>
          <a:ext cx="7620000" cy="4560357"/>
        </p:xfrm>
        <a:graphic>
          <a:graphicData uri="http://schemas.openxmlformats.org/drawingml/2006/table">
            <a:tbl>
              <a:tblPr firstRow="1" bandRow="1">
                <a:tableStyleId>{69CF1AB2-1976-4502-BF36-3FF5EA218861}</a:tableStyleId>
              </a:tblPr>
              <a:tblGrid>
                <a:gridCol w="1710965">
                  <a:extLst>
                    <a:ext uri="{9D8B030D-6E8A-4147-A177-3AD203B41FA5}">
                      <a16:colId xmlns:a16="http://schemas.microsoft.com/office/drawing/2014/main" val="20000"/>
                    </a:ext>
                  </a:extLst>
                </a:gridCol>
                <a:gridCol w="5909035">
                  <a:extLst>
                    <a:ext uri="{9D8B030D-6E8A-4147-A177-3AD203B41FA5}">
                      <a16:colId xmlns:a16="http://schemas.microsoft.com/office/drawing/2014/main" val="20001"/>
                    </a:ext>
                  </a:extLst>
                </a:gridCol>
              </a:tblGrid>
              <a:tr h="1291803">
                <a:tc>
                  <a:txBody>
                    <a:bodyPr/>
                    <a:lstStyle/>
                    <a:p>
                      <a:pPr algn="ctr"/>
                      <a:r>
                        <a:rPr lang="en-US" dirty="0"/>
                        <a:t>Challenge</a:t>
                      </a:r>
                    </a:p>
                    <a:p>
                      <a:pPr algn="ctr"/>
                      <a:r>
                        <a:rPr lang="en-US" sz="1400" b="0" baseline="0" dirty="0">
                          <a:solidFill>
                            <a:sysClr val="windowText" lastClr="000000"/>
                          </a:solidFill>
                          <a:latin typeface="Arial" panose="020B0604020202020204" pitchFamily="34" charset="0"/>
                          <a:cs typeface="Arial" panose="020B0604020202020204" pitchFamily="34" charset="0"/>
                        </a:rPr>
                        <a:t>(20-30 seconds)</a:t>
                      </a:r>
                    </a:p>
                  </a:txBody>
                  <a:tcPr/>
                </a:tc>
                <a:tc>
                  <a:txBody>
                    <a:bodyPr/>
                    <a:lstStyle/>
                    <a:p>
                      <a:pPr marL="285750" indent="-285750">
                        <a:buFont typeface="Arial" panose="020B0604020202020204" pitchFamily="34" charset="0"/>
                        <a:buChar char="•"/>
                      </a:pPr>
                      <a:r>
                        <a:rPr lang="en-US" sz="1400" b="0" dirty="0"/>
                        <a:t>This is a </a:t>
                      </a:r>
                      <a:r>
                        <a:rPr lang="en-US" sz="1400" b="0" baseline="0" dirty="0"/>
                        <a:t>challenge you faced.</a:t>
                      </a:r>
                    </a:p>
                    <a:p>
                      <a:pPr marL="285750" indent="-285750">
                        <a:buFont typeface="Arial" panose="020B0604020202020204" pitchFamily="34" charset="0"/>
                        <a:buChar char="•"/>
                      </a:pPr>
                      <a:r>
                        <a:rPr lang="en-US" sz="1400" b="0" baseline="0" dirty="0"/>
                        <a:t>It must be relevant to the interviewer’s question and the job you are seeking.</a:t>
                      </a:r>
                    </a:p>
                    <a:p>
                      <a:pPr marL="285750" indent="-285750">
                        <a:buFont typeface="Arial" panose="020B0604020202020204" pitchFamily="34" charset="0"/>
                        <a:buChar char="•"/>
                      </a:pPr>
                      <a:r>
                        <a:rPr lang="en-US" sz="1400" b="0" dirty="0"/>
                        <a:t>It is your opportunity to </a:t>
                      </a:r>
                      <a:r>
                        <a:rPr lang="en-US" sz="1400" b="0" u="none" dirty="0"/>
                        <a:t>paint</a:t>
                      </a:r>
                      <a:r>
                        <a:rPr lang="en-US" sz="1400" b="0" u="none" baseline="0" dirty="0"/>
                        <a:t> a picture</a:t>
                      </a:r>
                      <a:r>
                        <a:rPr lang="en-US" sz="1400" b="0" baseline="0" dirty="0"/>
                        <a:t> that will showcase your </a:t>
                      </a:r>
                      <a:r>
                        <a:rPr lang="en-US" sz="1400" b="0" u="sng" baseline="0" dirty="0"/>
                        <a:t>skills &amp; abilities</a:t>
                      </a:r>
                      <a:r>
                        <a:rPr lang="en-US" sz="1400" b="0" u="none" baseline="0" dirty="0"/>
                        <a:t> </a:t>
                      </a:r>
                      <a:r>
                        <a:rPr lang="en-US" sz="1400" b="0" baseline="0" dirty="0"/>
                        <a:t>(in “Action”). Be specific but avoid unnecessary details.</a:t>
                      </a:r>
                    </a:p>
                    <a:p>
                      <a:pPr marL="285750" indent="-285750">
                        <a:buFont typeface="Arial" panose="020B0604020202020204" pitchFamily="34" charset="0"/>
                        <a:buChar char="•"/>
                      </a:pPr>
                      <a:endParaRPr lang="en-US" sz="1400" b="0" baseline="0" dirty="0"/>
                    </a:p>
                  </a:txBody>
                  <a:tcPr/>
                </a:tc>
                <a:extLst>
                  <a:ext uri="{0D108BD9-81ED-4DB2-BD59-A6C34878D82A}">
                    <a16:rowId xmlns:a16="http://schemas.microsoft.com/office/drawing/2014/main" val="10000"/>
                  </a:ext>
                </a:extLst>
              </a:tr>
              <a:tr h="14348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Action</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0" kern="1200" baseline="0" dirty="0">
                          <a:solidFill>
                            <a:sysClr val="windowText" lastClr="000000"/>
                          </a:solidFill>
                          <a:latin typeface="Arial" panose="020B0604020202020204" pitchFamily="34" charset="0"/>
                          <a:ea typeface="+mn-ea"/>
                          <a:cs typeface="Arial" panose="020B0604020202020204" pitchFamily="34" charset="0"/>
                        </a:rPr>
                        <a:t>(30-60 seconds)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This</a:t>
                      </a:r>
                      <a:r>
                        <a:rPr lang="en-US" sz="1400" baseline="0" dirty="0"/>
                        <a:t> identifies </a:t>
                      </a:r>
                      <a:r>
                        <a:rPr lang="en-US" sz="1400" u="sng" baseline="0" dirty="0"/>
                        <a:t>your role</a:t>
                      </a:r>
                      <a:r>
                        <a:rPr lang="en-US" sz="1400" u="none" baseline="0" dirty="0"/>
                        <a:t>:</a:t>
                      </a:r>
                      <a:r>
                        <a:rPr lang="en-US" sz="1400" baseline="0" dirty="0"/>
                        <a:t>  “I was asked to…” or “I proposed…”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Highlight the skills, traits &amp; experience.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baseline="0" dirty="0"/>
                        <a:t>Describe the Tasks involved (analyzed, designed, developed…)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kern="1200" baseline="0" dirty="0">
                          <a:solidFill>
                            <a:schemeClr val="dk1"/>
                          </a:solidFill>
                          <a:latin typeface="+mn-lt"/>
                          <a:ea typeface="+mn-ea"/>
                          <a:cs typeface="+mn-cs"/>
                        </a:rPr>
                        <a:t>Keep the highlight on YOU.</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kern="1200" baseline="0" dirty="0">
                          <a:solidFill>
                            <a:schemeClr val="dk1"/>
                          </a:solidFill>
                          <a:latin typeface="+mn-lt"/>
                          <a:ea typeface="+mn-ea"/>
                          <a:cs typeface="+mn-cs"/>
                        </a:rPr>
                        <a:t>Tell what you did.</a:t>
                      </a:r>
                    </a:p>
                  </a:txBody>
                  <a:tcPr/>
                </a:tc>
                <a:extLst>
                  <a:ext uri="{0D108BD9-81ED-4DB2-BD59-A6C34878D82A}">
                    <a16:rowId xmlns:a16="http://schemas.microsoft.com/office/drawing/2014/main" val="10001"/>
                  </a:ext>
                </a:extLst>
              </a:tr>
              <a:tr h="1540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Result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0" kern="1200" baseline="0" dirty="0">
                          <a:solidFill>
                            <a:sysClr val="windowText" lastClr="000000"/>
                          </a:solidFill>
                          <a:latin typeface="Arial" panose="020B0604020202020204" pitchFamily="34" charset="0"/>
                          <a:ea typeface="+mn-ea"/>
                          <a:cs typeface="Arial" panose="020B0604020202020204" pitchFamily="34" charset="0"/>
                        </a:rPr>
                        <a:t>(20-30 seconds)</a:t>
                      </a:r>
                    </a:p>
                    <a:p>
                      <a:endParaRPr lang="en-US"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400" dirty="0"/>
                        <a:t>What results followed due to your actions</a:t>
                      </a:r>
                      <a:r>
                        <a:rPr lang="en-US" sz="1400" baseline="0" dirty="0"/>
                        <a:t>?  </a:t>
                      </a:r>
                    </a:p>
                    <a:p>
                      <a:pPr marL="285750" indent="-285750">
                        <a:buFont typeface="Arial" panose="020B0604020202020204" pitchFamily="34" charset="0"/>
                        <a:buChar char="•"/>
                      </a:pPr>
                      <a:r>
                        <a:rPr lang="en-US" sz="1400" baseline="0" dirty="0"/>
                        <a:t>Dollar or percent savings; revenue or productivity increases.</a:t>
                      </a:r>
                    </a:p>
                    <a:p>
                      <a:pPr marL="285750" indent="-285750">
                        <a:buFont typeface="Arial" panose="020B0604020202020204" pitchFamily="34" charset="0"/>
                        <a:buChar char="•"/>
                      </a:pPr>
                      <a:r>
                        <a:rPr lang="en-US" sz="1400" baseline="0" dirty="0"/>
                        <a:t>Lesson-learned are a valuable outcome when asked to describe a difficult project or assignment.</a:t>
                      </a:r>
                    </a:p>
                    <a:p>
                      <a:pPr marL="285750" indent="-285750">
                        <a:buFont typeface="Arial" panose="020B0604020202020204" pitchFamily="34" charset="0"/>
                        <a:buChar char="•"/>
                      </a:pPr>
                      <a:r>
                        <a:rPr lang="en-US" sz="1400" baseline="0" dirty="0"/>
                        <a:t> Awards/recognition get attention.</a:t>
                      </a:r>
                      <a:endParaRPr lang="en-US" sz="14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7" name="Title 6"/>
          <p:cNvSpPr>
            <a:spLocks noGrp="1"/>
          </p:cNvSpPr>
          <p:nvPr>
            <p:ph type="title"/>
          </p:nvPr>
        </p:nvSpPr>
        <p:spPr>
          <a:xfrm>
            <a:off x="457200" y="350838"/>
            <a:ext cx="8229600" cy="944562"/>
          </a:xfrm>
        </p:spPr>
        <p:txBody>
          <a:bodyPr>
            <a:normAutofit fontScale="90000"/>
          </a:bodyPr>
          <a:lstStyle/>
          <a:p>
            <a:pPr algn="ctr"/>
            <a:r>
              <a:rPr lang="en-US" sz="3600" dirty="0">
                <a:solidFill>
                  <a:schemeClr val="bg1"/>
                </a:solidFill>
                <a:effectLst/>
              </a:rPr>
              <a:t>What Is A CAR Story? </a:t>
            </a:r>
            <a:br>
              <a:rPr lang="en-US" sz="3600" dirty="0">
                <a:solidFill>
                  <a:schemeClr val="bg1"/>
                </a:solidFill>
                <a:effectLst/>
              </a:rPr>
            </a:br>
            <a:r>
              <a:rPr lang="en-US" sz="2700" b="0" dirty="0">
                <a:solidFill>
                  <a:schemeClr val="bg1"/>
                </a:solidFill>
                <a:effectLst/>
              </a:rPr>
              <a:t>(Remember to make it an interesting story)</a:t>
            </a:r>
            <a:endParaRPr lang="en-US" sz="3100" b="0" dirty="0">
              <a:solidFill>
                <a:schemeClr val="bg1"/>
              </a:solidFill>
              <a:effectLst/>
            </a:endParaRPr>
          </a:p>
        </p:txBody>
      </p:sp>
    </p:spTree>
    <p:extLst>
      <p:ext uri="{BB962C8B-B14F-4D97-AF65-F5344CB8AC3E}">
        <p14:creationId xmlns:p14="http://schemas.microsoft.com/office/powerpoint/2010/main" val="2992427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3731538"/>
              </p:ext>
            </p:extLst>
          </p:nvPr>
        </p:nvGraphicFramePr>
        <p:xfrm>
          <a:off x="1066800" y="1676400"/>
          <a:ext cx="7010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US" sz="4000" dirty="0">
                <a:solidFill>
                  <a:schemeClr val="tx1"/>
                </a:solidFill>
              </a:rPr>
              <a:t>How To Create A CAR Story</a:t>
            </a:r>
          </a:p>
        </p:txBody>
      </p:sp>
    </p:spTree>
    <p:extLst>
      <p:ext uri="{BB962C8B-B14F-4D97-AF65-F5344CB8AC3E}">
        <p14:creationId xmlns:p14="http://schemas.microsoft.com/office/powerpoint/2010/main" val="2247774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62200"/>
            <a:ext cx="7696200" cy="3581400"/>
          </a:xfrm>
        </p:spPr>
        <p:txBody>
          <a:bodyPr>
            <a:noAutofit/>
          </a:bodyPr>
          <a:lstStyle/>
          <a:p>
            <a:pPr marL="411480">
              <a:buFont typeface="+mj-lt"/>
              <a:buAutoNum type="arabicPeriod"/>
            </a:pPr>
            <a:r>
              <a:rPr lang="en-US" sz="2000" dirty="0">
                <a:latin typeface="Arial" panose="020B0604020202020204" pitchFamily="34" charset="0"/>
                <a:cs typeface="Arial" panose="020B0604020202020204" pitchFamily="34" charset="0"/>
              </a:rPr>
              <a:t>(10 min.)  Create you own STAR Story based upon 1 past accomplishment that highlights your </a:t>
            </a:r>
            <a:r>
              <a:rPr lang="en-US" sz="2000" u="sng" dirty="0">
                <a:latin typeface="Arial" panose="020B0604020202020204" pitchFamily="34" charset="0"/>
                <a:cs typeface="Arial" panose="020B0604020202020204" pitchFamily="34" charset="0"/>
              </a:rPr>
              <a:t>Skills, Traits &amp; Accomplishment </a:t>
            </a:r>
            <a:r>
              <a:rPr lang="en-US" sz="2000" dirty="0">
                <a:latin typeface="Arial" panose="020B0604020202020204" pitchFamily="34" charset="0"/>
                <a:cs typeface="Arial" panose="020B0604020202020204" pitchFamily="34" charset="0"/>
              </a:rPr>
              <a:t> (from your T-Chart in Workshop #1.)</a:t>
            </a:r>
          </a:p>
          <a:p>
            <a:pPr marL="411480">
              <a:buFont typeface="+mj-lt"/>
              <a:buAutoNum type="arabicPeriod"/>
            </a:pPr>
            <a:endParaRPr lang="en-US" sz="2000" b="1" u="sng" dirty="0">
              <a:latin typeface="Arial" panose="020B0604020202020204" pitchFamily="34" charset="0"/>
              <a:cs typeface="Arial" panose="020B0604020202020204" pitchFamily="34" charset="0"/>
            </a:endParaRPr>
          </a:p>
          <a:p>
            <a:pPr marL="411480">
              <a:buFont typeface="+mj-lt"/>
              <a:buAutoNum type="arabicPeriod"/>
            </a:pPr>
            <a:r>
              <a:rPr lang="en-US" sz="2000" dirty="0">
                <a:latin typeface="Arial" panose="020B0604020202020204" pitchFamily="34" charset="0"/>
                <a:cs typeface="Arial" panose="020B0604020202020204" pitchFamily="34" charset="0"/>
              </a:rPr>
              <a:t>(15 min.)  Briefly (90 seconds) tell your STAR story to the “interviewers” at your table.  (Begin by identifying the Skills and Job on your T-Chart.)</a:t>
            </a:r>
          </a:p>
          <a:p>
            <a:pPr marL="411480">
              <a:buFont typeface="+mj-lt"/>
              <a:buAutoNum type="arabicPeriod"/>
            </a:pPr>
            <a:endParaRPr lang="en-US" sz="2000" dirty="0">
              <a:latin typeface="Arial" panose="020B0604020202020204" pitchFamily="34" charset="0"/>
              <a:cs typeface="Arial" panose="020B0604020202020204" pitchFamily="34" charset="0"/>
            </a:endParaRPr>
          </a:p>
          <a:p>
            <a:pPr marL="411480">
              <a:buFont typeface="+mj-lt"/>
              <a:buAutoNum type="arabicPeriod"/>
            </a:pPr>
            <a:r>
              <a:rPr lang="en-US" sz="2000" dirty="0">
                <a:latin typeface="Arial" panose="020B0604020202020204" pitchFamily="34" charset="0"/>
                <a:cs typeface="Arial" panose="020B0604020202020204" pitchFamily="34" charset="0"/>
              </a:rPr>
              <a:t>A volunteer from each breakout group can share a CAR story.</a:t>
            </a:r>
          </a:p>
          <a:p>
            <a:pPr marL="411480">
              <a:buFont typeface="+mj-lt"/>
              <a:buAutoNum type="arabicPeriod"/>
            </a:pPr>
            <a:endParaRPr lang="en-US" sz="2000" dirty="0">
              <a:latin typeface="Arial" panose="020B0604020202020204" pitchFamily="34" charset="0"/>
              <a:cs typeface="Arial" panose="020B0604020202020204" pitchFamily="34" charset="0"/>
            </a:endParaRPr>
          </a:p>
          <a:p>
            <a:pPr marL="411480">
              <a:buFont typeface="+mj-lt"/>
              <a:buAutoNum type="arabicPeriod"/>
            </a:pPr>
            <a:endParaRPr lang="en-US" sz="2000" dirty="0">
              <a:latin typeface="Arial" panose="020B0604020202020204" pitchFamily="34" charset="0"/>
              <a:cs typeface="Arial" panose="020B0604020202020204" pitchFamily="34" charset="0"/>
            </a:endParaRPr>
          </a:p>
        </p:txBody>
      </p:sp>
      <p:sp>
        <p:nvSpPr>
          <p:cNvPr id="6" name="TextBox 5"/>
          <p:cNvSpPr txBox="1"/>
          <p:nvPr/>
        </p:nvSpPr>
        <p:spPr>
          <a:xfrm>
            <a:off x="685800" y="685800"/>
            <a:ext cx="7848600" cy="1200329"/>
          </a:xfrm>
          <a:prstGeom prst="rect">
            <a:avLst/>
          </a:prstGeom>
          <a:solidFill>
            <a:srgbClr val="92D050"/>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buSzPct val="100000"/>
            </a:pPr>
            <a:endParaRPr lang="en-US" sz="2400" b="1" dirty="0">
              <a:solidFill>
                <a:schemeClr val="bg1"/>
              </a:solidFill>
              <a:latin typeface="Arial" panose="020B0604020202020204" pitchFamily="34" charset="0"/>
              <a:cs typeface="Arial" panose="020B0604020202020204" pitchFamily="34" charset="0"/>
            </a:endParaRPr>
          </a:p>
          <a:p>
            <a:pPr algn="ctr">
              <a:buSzPct val="100000"/>
            </a:pPr>
            <a:r>
              <a:rPr lang="en-US" sz="2400" b="1" dirty="0">
                <a:solidFill>
                  <a:schemeClr val="bg1"/>
                </a:solidFill>
                <a:latin typeface="Arial" panose="020B0604020202020204" pitchFamily="34" charset="0"/>
                <a:cs typeface="Arial" panose="020B0604020202020204" pitchFamily="34" charset="0"/>
              </a:rPr>
              <a:t>Workshop #2:  Create A CAR Story</a:t>
            </a:r>
          </a:p>
          <a:p>
            <a:pPr algn="ctr">
              <a:buSzPct val="100000"/>
            </a:pPr>
            <a:r>
              <a:rPr lang="en-US" sz="2400" b="1"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6507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p:cNvSpPr txBox="1">
            <a:spLocks/>
          </p:cNvSpPr>
          <p:nvPr/>
        </p:nvSpPr>
        <p:spPr>
          <a:xfrm>
            <a:off x="457200" y="274638"/>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a:solidFill>
                  <a:prstClr val="black"/>
                </a:solidFill>
              </a:rPr>
              <a:t>Our Approach</a:t>
            </a:r>
          </a:p>
        </p:txBody>
      </p:sp>
      <p:grpSp>
        <p:nvGrpSpPr>
          <p:cNvPr id="3" name="Group 2"/>
          <p:cNvGrpSpPr/>
          <p:nvPr/>
        </p:nvGrpSpPr>
        <p:grpSpPr>
          <a:xfrm>
            <a:off x="533400" y="1371600"/>
            <a:ext cx="7993503" cy="4906962"/>
            <a:chOff x="457200" y="1371600"/>
            <a:chExt cx="7993503" cy="4906962"/>
          </a:xfrm>
        </p:grpSpPr>
        <p:grpSp>
          <p:nvGrpSpPr>
            <p:cNvPr id="15" name="Group 14"/>
            <p:cNvGrpSpPr/>
            <p:nvPr/>
          </p:nvGrpSpPr>
          <p:grpSpPr>
            <a:xfrm>
              <a:off x="457200" y="1371600"/>
              <a:ext cx="7993503" cy="4906962"/>
              <a:chOff x="1436761" y="1223793"/>
              <a:chExt cx="7307703" cy="4321056"/>
            </a:xfrm>
          </p:grpSpPr>
          <p:pic>
            <p:nvPicPr>
              <p:cNvPr id="1030" name="Picture 6" descr="C:\Users\Alex\AppData\Local\Microsoft\Windows\Temporary Internet Files\Content.IE5\ST81OI9W\suitecas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6761" y="1223793"/>
                <a:ext cx="7307703" cy="432105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a:off x="2043118" y="2679556"/>
                <a:ext cx="2005276" cy="1295399"/>
                <a:chOff x="1833054" y="2849707"/>
                <a:chExt cx="2005276" cy="1295399"/>
              </a:xfrm>
            </p:grpSpPr>
            <p:sp>
              <p:nvSpPr>
                <p:cNvPr id="4" name="Rounded Rectangle 3"/>
                <p:cNvSpPr/>
                <p:nvPr/>
              </p:nvSpPr>
              <p:spPr>
                <a:xfrm>
                  <a:off x="1833054" y="2849707"/>
                  <a:ext cx="2005276" cy="1295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white"/>
                      </a:solidFill>
                    </a:rPr>
                    <a:t>Job Search Process</a:t>
                  </a:r>
                </a:p>
                <a:p>
                  <a:pPr algn="ctr"/>
                  <a:endParaRPr lang="en-US" sz="2400" dirty="0">
                    <a:solidFill>
                      <a:prstClr val="white"/>
                    </a:solidFill>
                  </a:endParaRPr>
                </a:p>
                <a:p>
                  <a:pPr algn="ctr"/>
                  <a:endParaRPr lang="en-US" sz="2400" dirty="0">
                    <a:solidFill>
                      <a:prstClr val="white"/>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04105" y="3473534"/>
                  <a:ext cx="872694" cy="603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Rounded Rectangle 7"/>
              <p:cNvSpPr/>
              <p:nvPr/>
            </p:nvSpPr>
            <p:spPr>
              <a:xfrm>
                <a:off x="2043119" y="4102736"/>
                <a:ext cx="6099242" cy="8382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a:solidFill>
                      <a:prstClr val="white"/>
                    </a:solidFill>
                  </a:rPr>
                  <a:t>Developing</a:t>
                </a:r>
              </a:p>
              <a:p>
                <a:pPr algn="ctr"/>
                <a:r>
                  <a:rPr lang="en-US" sz="2400" dirty="0">
                    <a:solidFill>
                      <a:prstClr val="white"/>
                    </a:solidFill>
                  </a:rPr>
                  <a:t> Goals &amp; Plans</a:t>
                </a:r>
              </a:p>
            </p:txBody>
          </p:sp>
          <p:grpSp>
            <p:nvGrpSpPr>
              <p:cNvPr id="10" name="Group 9"/>
              <p:cNvGrpSpPr/>
              <p:nvPr/>
            </p:nvGrpSpPr>
            <p:grpSpPr>
              <a:xfrm>
                <a:off x="4599313" y="1854269"/>
                <a:ext cx="1051319" cy="582945"/>
                <a:chOff x="4239017" y="2021187"/>
                <a:chExt cx="976225" cy="564143"/>
              </a:xfrm>
            </p:grpSpPr>
            <p:pic>
              <p:nvPicPr>
                <p:cNvPr id="1033" name="Picture 9" descr="C:\Users\Alex\AppData\Local\Microsoft\Windows\Temporary Internet Files\Content.IE5\ST81OI9W\Hello_my_name_is_sticker.svg[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39017" y="2021187"/>
                  <a:ext cx="944538" cy="5085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00842" y="2215998"/>
                  <a:ext cx="914400" cy="369332"/>
                </a:xfrm>
                <a:prstGeom prst="rect">
                  <a:avLst/>
                </a:prstGeom>
                <a:noFill/>
              </p:spPr>
              <p:txBody>
                <a:bodyPr wrap="square" rtlCol="0">
                  <a:spAutoFit/>
                </a:bodyPr>
                <a:lstStyle/>
                <a:p>
                  <a:r>
                    <a:rPr lang="en-US" b="1" i="1" dirty="0">
                      <a:solidFill>
                        <a:prstClr val="black"/>
                      </a:solidFill>
                    </a:rPr>
                    <a:t>NCENG</a:t>
                  </a:r>
                </a:p>
              </p:txBody>
            </p:sp>
          </p:grpSp>
          <p:grpSp>
            <p:nvGrpSpPr>
              <p:cNvPr id="12" name="Group 11"/>
              <p:cNvGrpSpPr/>
              <p:nvPr/>
            </p:nvGrpSpPr>
            <p:grpSpPr>
              <a:xfrm>
                <a:off x="2899673" y="4228104"/>
                <a:ext cx="4388733" cy="619170"/>
                <a:chOff x="2689609" y="4398255"/>
                <a:chExt cx="4388733" cy="619170"/>
              </a:xfrm>
            </p:grpSpPr>
            <p:pic>
              <p:nvPicPr>
                <p:cNvPr id="1040" name="Picture 16" descr="C:\Users\Alex\AppData\Local\Microsoft\Windows\Temporary Internet Files\Content.IE5\S11Z0X53\goal_setting_activities[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89609" y="4435522"/>
                  <a:ext cx="975273" cy="575411"/>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Alex\AppData\Local\Microsoft\Windows\Temporary Internet Files\Content.IE5\ST81OI9W\9037-project-plan-powerpoint-template-1-627x470[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252344" y="4398255"/>
                  <a:ext cx="825998" cy="619170"/>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2" name="Group 1"/>
            <p:cNvGrpSpPr/>
            <p:nvPr/>
          </p:nvGrpSpPr>
          <p:grpSpPr>
            <a:xfrm>
              <a:off x="5715000" y="3024754"/>
              <a:ext cx="2133600" cy="1471045"/>
              <a:chOff x="5715000" y="3024754"/>
              <a:chExt cx="2133600" cy="1471045"/>
            </a:xfrm>
          </p:grpSpPr>
          <p:sp>
            <p:nvSpPr>
              <p:cNvPr id="17" name="Rounded Rectangle 16"/>
              <p:cNvSpPr/>
              <p:nvPr/>
            </p:nvSpPr>
            <p:spPr>
              <a:xfrm>
                <a:off x="5715000" y="3024754"/>
                <a:ext cx="2133600" cy="1471045"/>
              </a:xfrm>
              <a:prstGeom prst="roundRect">
                <a:avLst/>
              </a:prstGeom>
              <a:solidFill>
                <a:srgbClr val="D6A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prstClr val="white"/>
                    </a:solidFill>
                  </a:rPr>
                  <a:t>Personal Coaching</a:t>
                </a:r>
              </a:p>
              <a:p>
                <a:pPr algn="ctr"/>
                <a:endParaRPr lang="en-US" sz="2400" dirty="0">
                  <a:solidFill>
                    <a:prstClr val="white"/>
                  </a:solidFill>
                </a:endParaRPr>
              </a:p>
              <a:p>
                <a:pPr algn="ctr"/>
                <a:endParaRPr lang="en-US" sz="2400" dirty="0">
                  <a:solidFill>
                    <a:prstClr val="white"/>
                  </a:solidFill>
                </a:endParaRPr>
              </a:p>
            </p:txBody>
          </p:sp>
          <p:pic>
            <p:nvPicPr>
              <p:cNvPr id="1027" name="Picture 3" descr="C:\Users\Alex\AppData\Local\Microsoft\Windows\INetCache\IE\JX9JTCMJ\coach[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99390" y="3697458"/>
                <a:ext cx="857250" cy="6858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7" name="Group 26"/>
            <p:cNvGrpSpPr/>
            <p:nvPr/>
          </p:nvGrpSpPr>
          <p:grpSpPr>
            <a:xfrm>
              <a:off x="3461827" y="3007983"/>
              <a:ext cx="2133600" cy="1487817"/>
              <a:chOff x="3124200" y="2572518"/>
              <a:chExt cx="2133600" cy="1506099"/>
            </a:xfrm>
          </p:grpSpPr>
          <p:sp>
            <p:nvSpPr>
              <p:cNvPr id="28" name="Rounded Rectangle 27"/>
              <p:cNvSpPr/>
              <p:nvPr/>
            </p:nvSpPr>
            <p:spPr>
              <a:xfrm>
                <a:off x="3124200" y="2572518"/>
                <a:ext cx="2133600" cy="1506099"/>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prstClr val="white"/>
                    </a:solidFill>
                  </a:rPr>
                  <a:t>Job Search Skills</a:t>
                </a:r>
              </a:p>
              <a:p>
                <a:pPr algn="ctr"/>
                <a:endParaRPr lang="en-US" sz="2000" dirty="0">
                  <a:solidFill>
                    <a:prstClr val="white"/>
                  </a:solidFill>
                </a:endParaRPr>
              </a:p>
              <a:p>
                <a:pPr algn="ctr"/>
                <a:endParaRPr lang="en-US" sz="2000" dirty="0">
                  <a:solidFill>
                    <a:prstClr val="white"/>
                  </a:solidFill>
                </a:endParaRPr>
              </a:p>
              <a:p>
                <a:pPr algn="ctr"/>
                <a:endParaRPr lang="en-US" sz="2000" dirty="0">
                  <a:solidFill>
                    <a:prstClr val="white"/>
                  </a:solidFill>
                </a:endParaRPr>
              </a:p>
            </p:txBody>
          </p:sp>
          <p:sp>
            <p:nvSpPr>
              <p:cNvPr id="30" name="Rounded Rectangle 29"/>
              <p:cNvSpPr/>
              <p:nvPr/>
            </p:nvSpPr>
            <p:spPr>
              <a:xfrm>
                <a:off x="4272516" y="3048000"/>
                <a:ext cx="909084" cy="26478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endParaRPr>
              </a:p>
              <a:p>
                <a:pPr algn="ctr"/>
                <a:r>
                  <a:rPr lang="en-US" sz="1100" dirty="0">
                    <a:solidFill>
                      <a:prstClr val="white"/>
                    </a:solidFill>
                  </a:rPr>
                  <a:t>Resume, </a:t>
                </a:r>
                <a:r>
                  <a:rPr lang="en-US" sz="1100" dirty="0" err="1">
                    <a:solidFill>
                      <a:prstClr val="white"/>
                    </a:solidFill>
                  </a:rPr>
                  <a:t>etc</a:t>
                </a:r>
                <a:endParaRPr lang="en-US" sz="1100" dirty="0">
                  <a:solidFill>
                    <a:prstClr val="white"/>
                  </a:solidFill>
                </a:endParaRPr>
              </a:p>
              <a:p>
                <a:pPr algn="ctr"/>
                <a:endParaRPr lang="en-US" sz="1100" dirty="0">
                  <a:solidFill>
                    <a:prstClr val="white"/>
                  </a:solidFill>
                </a:endParaRPr>
              </a:p>
            </p:txBody>
          </p:sp>
          <p:sp>
            <p:nvSpPr>
              <p:cNvPr id="31" name="Rounded Rectangle 30"/>
              <p:cNvSpPr/>
              <p:nvPr/>
            </p:nvSpPr>
            <p:spPr>
              <a:xfrm>
                <a:off x="3233184" y="3048000"/>
                <a:ext cx="957816" cy="26478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endParaRPr>
              </a:p>
              <a:p>
                <a:pPr algn="ctr"/>
                <a:endParaRPr lang="en-US" sz="1100" dirty="0">
                  <a:solidFill>
                    <a:prstClr val="white"/>
                  </a:solidFill>
                </a:endParaRPr>
              </a:p>
              <a:p>
                <a:pPr algn="ctr"/>
                <a:r>
                  <a:rPr lang="en-US" sz="1100" dirty="0">
                    <a:solidFill>
                      <a:prstClr val="white"/>
                    </a:solidFill>
                  </a:rPr>
                  <a:t>Networking</a:t>
                </a:r>
              </a:p>
              <a:p>
                <a:pPr algn="ctr"/>
                <a:endParaRPr lang="en-US" sz="1100" dirty="0">
                  <a:solidFill>
                    <a:prstClr val="white"/>
                  </a:solidFill>
                </a:endParaRPr>
              </a:p>
              <a:p>
                <a:pPr algn="ctr"/>
                <a:endParaRPr lang="en-US" sz="1100" dirty="0">
                  <a:solidFill>
                    <a:prstClr val="white"/>
                  </a:solidFill>
                </a:endParaRPr>
              </a:p>
            </p:txBody>
          </p:sp>
          <p:sp>
            <p:nvSpPr>
              <p:cNvPr id="32" name="Rounded Rectangle 31"/>
              <p:cNvSpPr/>
              <p:nvPr/>
            </p:nvSpPr>
            <p:spPr>
              <a:xfrm>
                <a:off x="3233184" y="3733800"/>
                <a:ext cx="1948416" cy="228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endParaRPr>
              </a:p>
              <a:p>
                <a:pPr algn="ctr"/>
                <a:endParaRPr lang="en-US" sz="1100" dirty="0">
                  <a:solidFill>
                    <a:prstClr val="white"/>
                  </a:solidFill>
                </a:endParaRPr>
              </a:p>
              <a:p>
                <a:pPr algn="ctr"/>
                <a:r>
                  <a:rPr lang="en-US" sz="1100" dirty="0">
                    <a:solidFill>
                      <a:prstClr val="white"/>
                    </a:solidFill>
                  </a:rPr>
                  <a:t>Goals</a:t>
                </a:r>
              </a:p>
              <a:p>
                <a:pPr algn="ctr"/>
                <a:endParaRPr lang="en-US" sz="1100" dirty="0">
                  <a:solidFill>
                    <a:prstClr val="white"/>
                  </a:solidFill>
                </a:endParaRPr>
              </a:p>
              <a:p>
                <a:pPr algn="ctr"/>
                <a:endParaRPr lang="en-US" sz="1100" dirty="0">
                  <a:solidFill>
                    <a:prstClr val="white"/>
                  </a:solidFill>
                </a:endParaRPr>
              </a:p>
            </p:txBody>
          </p:sp>
          <p:sp>
            <p:nvSpPr>
              <p:cNvPr id="33" name="Rounded Rectangle 32"/>
              <p:cNvSpPr/>
              <p:nvPr/>
            </p:nvSpPr>
            <p:spPr>
              <a:xfrm>
                <a:off x="4267200" y="3393345"/>
                <a:ext cx="909084" cy="26478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endParaRPr>
              </a:p>
              <a:p>
                <a:pPr algn="ctr"/>
                <a:endParaRPr lang="en-US" sz="1100" dirty="0">
                  <a:solidFill>
                    <a:prstClr val="white"/>
                  </a:solidFill>
                </a:endParaRPr>
              </a:p>
              <a:p>
                <a:pPr algn="ctr"/>
                <a:r>
                  <a:rPr lang="en-US" sz="1100" dirty="0">
                    <a:solidFill>
                      <a:prstClr val="white"/>
                    </a:solidFill>
                  </a:rPr>
                  <a:t>CAR Stories</a:t>
                </a:r>
              </a:p>
              <a:p>
                <a:pPr algn="ctr"/>
                <a:endParaRPr lang="en-US" sz="1100" dirty="0">
                  <a:solidFill>
                    <a:prstClr val="white"/>
                  </a:solidFill>
                </a:endParaRPr>
              </a:p>
              <a:p>
                <a:pPr algn="ctr"/>
                <a:endParaRPr lang="en-US" sz="1100" dirty="0">
                  <a:solidFill>
                    <a:prstClr val="white"/>
                  </a:solidFill>
                </a:endParaRPr>
              </a:p>
            </p:txBody>
          </p:sp>
          <p:sp>
            <p:nvSpPr>
              <p:cNvPr id="34" name="Rounded Rectangle 33"/>
              <p:cNvSpPr/>
              <p:nvPr/>
            </p:nvSpPr>
            <p:spPr>
              <a:xfrm>
                <a:off x="3227868" y="3391164"/>
                <a:ext cx="979524" cy="26478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white"/>
                  </a:solidFill>
                </a:endParaRPr>
              </a:p>
              <a:p>
                <a:pPr algn="ctr"/>
                <a:endParaRPr lang="en-US" sz="1100" dirty="0">
                  <a:solidFill>
                    <a:prstClr val="white"/>
                  </a:solidFill>
                </a:endParaRPr>
              </a:p>
              <a:p>
                <a:pPr algn="ctr"/>
                <a:r>
                  <a:rPr lang="en-US" sz="1100" dirty="0">
                    <a:solidFill>
                      <a:prstClr val="white"/>
                    </a:solidFill>
                  </a:rPr>
                  <a:t>Interviewing</a:t>
                </a:r>
              </a:p>
              <a:p>
                <a:pPr algn="ctr"/>
                <a:endParaRPr lang="en-US" sz="1100" dirty="0">
                  <a:solidFill>
                    <a:prstClr val="white"/>
                  </a:solidFill>
                </a:endParaRPr>
              </a:p>
              <a:p>
                <a:pPr algn="ctr"/>
                <a:endParaRPr lang="en-US" sz="1100" dirty="0">
                  <a:solidFill>
                    <a:prstClr val="white"/>
                  </a:solidFill>
                </a:endParaRPr>
              </a:p>
            </p:txBody>
          </p:sp>
        </p:grpSp>
      </p:grpSp>
    </p:spTree>
    <p:extLst>
      <p:ext uri="{BB962C8B-B14F-4D97-AF65-F5344CB8AC3E}">
        <p14:creationId xmlns:p14="http://schemas.microsoft.com/office/powerpoint/2010/main" val="1155077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en-US" sz="4000" i="1" dirty="0"/>
              <a:t>Please do your homework!</a:t>
            </a:r>
          </a:p>
        </p:txBody>
      </p:sp>
      <p:sp>
        <p:nvSpPr>
          <p:cNvPr id="2" name="Title 1"/>
          <p:cNvSpPr>
            <a:spLocks noGrp="1"/>
          </p:cNvSpPr>
          <p:nvPr>
            <p:ph type="title"/>
          </p:nvPr>
        </p:nvSpPr>
        <p:spPr/>
        <p:txBody>
          <a:bodyPr>
            <a:normAutofit fontScale="90000"/>
          </a:bodyPr>
          <a:lstStyle/>
          <a:p>
            <a:pPr algn="ctr"/>
            <a:r>
              <a:rPr lang="en-US" sz="4400" dirty="0"/>
              <a:t>Thank You</a:t>
            </a:r>
            <a:br>
              <a:rPr lang="en-US" sz="4400" dirty="0"/>
            </a:br>
            <a:endParaRPr lang="en-US" dirty="0"/>
          </a:p>
        </p:txBody>
      </p:sp>
      <p:pic>
        <p:nvPicPr>
          <p:cNvPr id="2051" name="Picture 3" descr="C:\Users\Alex\AppData\Local\Microsoft\Windows\INetCache\IE\FGAXY3R9\pexels-photo-692919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438400"/>
            <a:ext cx="2286000" cy="342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714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65434457"/>
              </p:ext>
            </p:extLst>
          </p:nvPr>
        </p:nvGraphicFramePr>
        <p:xfrm>
          <a:off x="838200" y="1371600"/>
          <a:ext cx="7620000" cy="4560357"/>
        </p:xfrm>
        <a:graphic>
          <a:graphicData uri="http://schemas.openxmlformats.org/drawingml/2006/table">
            <a:tbl>
              <a:tblPr firstRow="1" bandRow="1">
                <a:tableStyleId>{69CF1AB2-1976-4502-BF36-3FF5EA218861}</a:tableStyleId>
              </a:tblPr>
              <a:tblGrid>
                <a:gridCol w="1710965">
                  <a:extLst>
                    <a:ext uri="{9D8B030D-6E8A-4147-A177-3AD203B41FA5}">
                      <a16:colId xmlns:a16="http://schemas.microsoft.com/office/drawing/2014/main" val="20000"/>
                    </a:ext>
                  </a:extLst>
                </a:gridCol>
                <a:gridCol w="5909035">
                  <a:extLst>
                    <a:ext uri="{9D8B030D-6E8A-4147-A177-3AD203B41FA5}">
                      <a16:colId xmlns:a16="http://schemas.microsoft.com/office/drawing/2014/main" val="20001"/>
                    </a:ext>
                  </a:extLst>
                </a:gridCol>
              </a:tblGrid>
              <a:tr h="1291803">
                <a:tc>
                  <a:txBody>
                    <a:bodyPr/>
                    <a:lstStyle/>
                    <a:p>
                      <a:pPr algn="ctr"/>
                      <a:r>
                        <a:rPr lang="en-US" dirty="0"/>
                        <a:t>Challenge</a:t>
                      </a:r>
                    </a:p>
                    <a:p>
                      <a:pPr algn="ctr"/>
                      <a:r>
                        <a:rPr lang="en-US" sz="1400" b="0" baseline="0" dirty="0">
                          <a:solidFill>
                            <a:sysClr val="windowText" lastClr="000000"/>
                          </a:solidFill>
                          <a:latin typeface="Arial" panose="020B0604020202020204" pitchFamily="34" charset="0"/>
                          <a:cs typeface="Arial" panose="020B0604020202020204" pitchFamily="34" charset="0"/>
                        </a:rPr>
                        <a:t>(20-30 seconds)</a:t>
                      </a:r>
                    </a:p>
                  </a:txBody>
                  <a:tcPr/>
                </a:tc>
                <a:tc>
                  <a:txBody>
                    <a:bodyPr/>
                    <a:lstStyle/>
                    <a:p>
                      <a:pPr marL="285750" indent="-285750">
                        <a:buFont typeface="Arial" panose="020B0604020202020204" pitchFamily="34" charset="0"/>
                        <a:buChar char="•"/>
                      </a:pPr>
                      <a:r>
                        <a:rPr lang="en-US" sz="1400" b="0" dirty="0"/>
                        <a:t>This is a </a:t>
                      </a:r>
                      <a:r>
                        <a:rPr lang="en-US" sz="1400" b="0" baseline="0" dirty="0"/>
                        <a:t>challenge you faced.</a:t>
                      </a:r>
                    </a:p>
                    <a:p>
                      <a:pPr marL="285750" indent="-285750">
                        <a:buFont typeface="Arial" panose="020B0604020202020204" pitchFamily="34" charset="0"/>
                        <a:buChar char="•"/>
                      </a:pPr>
                      <a:r>
                        <a:rPr lang="en-US" sz="1400" b="0" baseline="0" dirty="0"/>
                        <a:t>It must be relevant to the interviewer’s question and the job you are seeking.</a:t>
                      </a:r>
                    </a:p>
                    <a:p>
                      <a:pPr marL="285750" indent="-285750">
                        <a:buFont typeface="Arial" panose="020B0604020202020204" pitchFamily="34" charset="0"/>
                        <a:buChar char="•"/>
                      </a:pPr>
                      <a:r>
                        <a:rPr lang="en-US" sz="1400" b="0" dirty="0"/>
                        <a:t>It is your opportunity to </a:t>
                      </a:r>
                      <a:r>
                        <a:rPr lang="en-US" sz="1400" b="0" u="none" dirty="0"/>
                        <a:t>paint</a:t>
                      </a:r>
                      <a:r>
                        <a:rPr lang="en-US" sz="1400" b="0" u="none" baseline="0" dirty="0"/>
                        <a:t> a picture</a:t>
                      </a:r>
                      <a:r>
                        <a:rPr lang="en-US" sz="1400" b="0" baseline="0" dirty="0"/>
                        <a:t> that will showcase your </a:t>
                      </a:r>
                      <a:r>
                        <a:rPr lang="en-US" sz="1400" b="0" u="sng" baseline="0" dirty="0"/>
                        <a:t>skills &amp; abilities</a:t>
                      </a:r>
                      <a:r>
                        <a:rPr lang="en-US" sz="1400" b="0" u="none" baseline="0" dirty="0"/>
                        <a:t> </a:t>
                      </a:r>
                      <a:r>
                        <a:rPr lang="en-US" sz="1400" b="0" baseline="0" dirty="0"/>
                        <a:t>(in “Action”). Be specific but avoid unnecessary details.</a:t>
                      </a:r>
                    </a:p>
                    <a:p>
                      <a:pPr marL="285750" indent="-285750">
                        <a:buFont typeface="Arial" panose="020B0604020202020204" pitchFamily="34" charset="0"/>
                        <a:buChar char="•"/>
                      </a:pPr>
                      <a:endParaRPr lang="en-US" sz="1400" b="0" baseline="0" dirty="0"/>
                    </a:p>
                  </a:txBody>
                  <a:tcPr/>
                </a:tc>
                <a:extLst>
                  <a:ext uri="{0D108BD9-81ED-4DB2-BD59-A6C34878D82A}">
                    <a16:rowId xmlns:a16="http://schemas.microsoft.com/office/drawing/2014/main" val="10000"/>
                  </a:ext>
                </a:extLst>
              </a:tr>
              <a:tr h="14348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Action</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0" kern="1200" baseline="0" dirty="0">
                          <a:solidFill>
                            <a:sysClr val="windowText" lastClr="000000"/>
                          </a:solidFill>
                          <a:latin typeface="Arial" panose="020B0604020202020204" pitchFamily="34" charset="0"/>
                          <a:ea typeface="+mn-ea"/>
                          <a:cs typeface="Arial" panose="020B0604020202020204" pitchFamily="34" charset="0"/>
                        </a:rPr>
                        <a:t>(30-60 seconds)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This</a:t>
                      </a:r>
                      <a:r>
                        <a:rPr lang="en-US" sz="1400" baseline="0" dirty="0"/>
                        <a:t> identifies </a:t>
                      </a:r>
                      <a:r>
                        <a:rPr lang="en-US" sz="1400" u="sng" baseline="0" dirty="0"/>
                        <a:t>your role</a:t>
                      </a:r>
                      <a:r>
                        <a:rPr lang="en-US" sz="1400" u="none" baseline="0" dirty="0"/>
                        <a:t>:</a:t>
                      </a:r>
                      <a:r>
                        <a:rPr lang="en-US" sz="1400" baseline="0" dirty="0"/>
                        <a:t>  “I was asked to…” or “I proposed…”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Highlight the skills, traits &amp; experience.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baseline="0" dirty="0"/>
                        <a:t>Describe the Tasks involved (analyzed, designed, developed…)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kern="1200" baseline="0" dirty="0">
                          <a:solidFill>
                            <a:schemeClr val="dk1"/>
                          </a:solidFill>
                          <a:latin typeface="+mn-lt"/>
                          <a:ea typeface="+mn-ea"/>
                          <a:cs typeface="+mn-cs"/>
                        </a:rPr>
                        <a:t>Keep the highlight on YOU.</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kern="1200" baseline="0" dirty="0">
                          <a:solidFill>
                            <a:schemeClr val="dk1"/>
                          </a:solidFill>
                          <a:latin typeface="+mn-lt"/>
                          <a:ea typeface="+mn-ea"/>
                          <a:cs typeface="+mn-cs"/>
                        </a:rPr>
                        <a:t>Tell what you did.</a:t>
                      </a:r>
                    </a:p>
                  </a:txBody>
                  <a:tcPr/>
                </a:tc>
                <a:extLst>
                  <a:ext uri="{0D108BD9-81ED-4DB2-BD59-A6C34878D82A}">
                    <a16:rowId xmlns:a16="http://schemas.microsoft.com/office/drawing/2014/main" val="10001"/>
                  </a:ext>
                </a:extLst>
              </a:tr>
              <a:tr h="1540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t>Result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0" kern="1200" baseline="0" dirty="0">
                          <a:solidFill>
                            <a:sysClr val="windowText" lastClr="000000"/>
                          </a:solidFill>
                          <a:latin typeface="Arial" panose="020B0604020202020204" pitchFamily="34" charset="0"/>
                          <a:ea typeface="+mn-ea"/>
                          <a:cs typeface="Arial" panose="020B0604020202020204" pitchFamily="34" charset="0"/>
                        </a:rPr>
                        <a:t>(20-30 seconds)</a:t>
                      </a:r>
                    </a:p>
                    <a:p>
                      <a:endParaRPr lang="en-US"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400" dirty="0"/>
                        <a:t>What results followed due to your actions</a:t>
                      </a:r>
                      <a:r>
                        <a:rPr lang="en-US" sz="1400" baseline="0" dirty="0"/>
                        <a:t>?  </a:t>
                      </a:r>
                    </a:p>
                    <a:p>
                      <a:pPr marL="285750" indent="-285750">
                        <a:buFont typeface="Arial" panose="020B0604020202020204" pitchFamily="34" charset="0"/>
                        <a:buChar char="•"/>
                      </a:pPr>
                      <a:r>
                        <a:rPr lang="en-US" sz="1400" baseline="0" dirty="0"/>
                        <a:t>Dollar or percent savings; revenue or productivity increases.</a:t>
                      </a:r>
                    </a:p>
                    <a:p>
                      <a:pPr marL="285750" indent="-285750">
                        <a:buFont typeface="Arial" panose="020B0604020202020204" pitchFamily="34" charset="0"/>
                        <a:buChar char="•"/>
                      </a:pPr>
                      <a:r>
                        <a:rPr lang="en-US" sz="1400" baseline="0" dirty="0"/>
                        <a:t>Lesson-learned are a valuable outcome when asked to describe a difficult project or assignment.</a:t>
                      </a:r>
                    </a:p>
                    <a:p>
                      <a:pPr marL="285750" indent="-285750">
                        <a:buFont typeface="Arial" panose="020B0604020202020204" pitchFamily="34" charset="0"/>
                        <a:buChar char="•"/>
                      </a:pPr>
                      <a:r>
                        <a:rPr lang="en-US" sz="1400" baseline="0" dirty="0"/>
                        <a:t> Awards/recognition get attention.</a:t>
                      </a:r>
                      <a:endParaRPr lang="en-US" sz="14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sp>
        <p:nvSpPr>
          <p:cNvPr id="7" name="Title 6"/>
          <p:cNvSpPr>
            <a:spLocks noGrp="1"/>
          </p:cNvSpPr>
          <p:nvPr>
            <p:ph type="title"/>
          </p:nvPr>
        </p:nvSpPr>
        <p:spPr>
          <a:xfrm>
            <a:off x="457200" y="350838"/>
            <a:ext cx="8229600" cy="944562"/>
          </a:xfrm>
        </p:spPr>
        <p:txBody>
          <a:bodyPr>
            <a:normAutofit fontScale="90000"/>
          </a:bodyPr>
          <a:lstStyle/>
          <a:p>
            <a:pPr algn="ctr"/>
            <a:r>
              <a:rPr lang="en-US" sz="3600" dirty="0">
                <a:solidFill>
                  <a:schemeClr val="bg1"/>
                </a:solidFill>
                <a:effectLst/>
              </a:rPr>
              <a:t>What Is A CAR Story? </a:t>
            </a:r>
            <a:br>
              <a:rPr lang="en-US" sz="3600" dirty="0">
                <a:solidFill>
                  <a:schemeClr val="bg1"/>
                </a:solidFill>
                <a:effectLst/>
              </a:rPr>
            </a:br>
            <a:r>
              <a:rPr lang="en-US" sz="2700" b="0" dirty="0">
                <a:solidFill>
                  <a:schemeClr val="bg1"/>
                </a:solidFill>
                <a:effectLst/>
              </a:rPr>
              <a:t>(Remember to make it an interesting story)</a:t>
            </a:r>
            <a:endParaRPr lang="en-US" sz="3100" b="0" dirty="0">
              <a:solidFill>
                <a:schemeClr val="bg1"/>
              </a:solidFill>
              <a:effectLst/>
            </a:endParaRPr>
          </a:p>
        </p:txBody>
      </p:sp>
    </p:spTree>
    <p:extLst>
      <p:ext uri="{BB962C8B-B14F-4D97-AF65-F5344CB8AC3E}">
        <p14:creationId xmlns:p14="http://schemas.microsoft.com/office/powerpoint/2010/main" val="136213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80111141"/>
              </p:ext>
            </p:extLst>
          </p:nvPr>
        </p:nvGraphicFramePr>
        <p:xfrm>
          <a:off x="838200" y="1371600"/>
          <a:ext cx="7620000" cy="4572000"/>
        </p:xfrm>
        <a:graphic>
          <a:graphicData uri="http://schemas.openxmlformats.org/drawingml/2006/table">
            <a:tbl>
              <a:tblPr firstRow="1" bandRow="1">
                <a:tableStyleId>{C4B1156A-380E-4F78-BDF5-A606A8083BF9}</a:tableStyleId>
              </a:tblPr>
              <a:tblGrid>
                <a:gridCol w="1710965">
                  <a:extLst>
                    <a:ext uri="{9D8B030D-6E8A-4147-A177-3AD203B41FA5}">
                      <a16:colId xmlns:a16="http://schemas.microsoft.com/office/drawing/2014/main" val="20000"/>
                    </a:ext>
                  </a:extLst>
                </a:gridCol>
                <a:gridCol w="5909035">
                  <a:extLst>
                    <a:ext uri="{9D8B030D-6E8A-4147-A177-3AD203B41FA5}">
                      <a16:colId xmlns:a16="http://schemas.microsoft.com/office/drawing/2014/main" val="20001"/>
                    </a:ext>
                  </a:extLst>
                </a:gridCol>
              </a:tblGrid>
              <a:tr h="1384075">
                <a:tc>
                  <a:txBody>
                    <a:bodyPr/>
                    <a:lstStyle/>
                    <a:p>
                      <a:pPr algn="ctr"/>
                      <a:r>
                        <a:rPr lang="en-US" dirty="0"/>
                        <a:t>Challenge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(20-30 seconds)</a:t>
                      </a:r>
                    </a:p>
                    <a:p>
                      <a:pPr algn="ctr"/>
                      <a:endParaRPr lang="en-US" baseline="0"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endParaRPr lang="en-US" sz="1400" b="0" baseline="0" dirty="0"/>
                    </a:p>
                  </a:txBody>
                  <a:tcPr>
                    <a:noFill/>
                  </a:tcPr>
                </a:tc>
                <a:extLst>
                  <a:ext uri="{0D108BD9-81ED-4DB2-BD59-A6C34878D82A}">
                    <a16:rowId xmlns:a16="http://schemas.microsoft.com/office/drawing/2014/main" val="10000"/>
                  </a:ext>
                </a:extLst>
              </a:tr>
              <a:tr h="1537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Action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(30-60 seconds)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4.</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5.</a:t>
                      </a:r>
                    </a:p>
                  </a:txBody>
                  <a:tcPr>
                    <a:noFill/>
                  </a:tcPr>
                </a:tc>
                <a:extLst>
                  <a:ext uri="{0D108BD9-81ED-4DB2-BD59-A6C34878D82A}">
                    <a16:rowId xmlns:a16="http://schemas.microsoft.com/office/drawing/2014/main" val="10001"/>
                  </a:ext>
                </a:extLst>
              </a:tr>
              <a:tr h="16506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Result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(20-30 seconds)</a:t>
                      </a:r>
                    </a:p>
                    <a:p>
                      <a:endParaRPr lang="en-US" dirty="0">
                        <a:solidFill>
                          <a:sysClr val="windowText" lastClr="000000"/>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4.</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ysClr val="windowText" lastClr="000000"/>
                          </a:solidFill>
                          <a:latin typeface="Arial" panose="020B0604020202020204" pitchFamily="34" charset="0"/>
                          <a:ea typeface="+mn-ea"/>
                          <a:cs typeface="Arial" panose="020B0604020202020204" pitchFamily="34" charset="0"/>
                        </a:rPr>
                        <a:t>5.</a:t>
                      </a:r>
                    </a:p>
                    <a:p>
                      <a:pPr marL="0" indent="0">
                        <a:buFont typeface="Arial" panose="020B0604020202020204" pitchFamily="34" charset="0"/>
                        <a:buNone/>
                      </a:pPr>
                      <a:endParaRPr lang="en-US" sz="1400" dirty="0">
                        <a:solidFill>
                          <a:sysClr val="windowText" lastClr="000000"/>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2"/>
                  </a:ext>
                </a:extLst>
              </a:tr>
            </a:tbl>
          </a:graphicData>
        </a:graphic>
      </p:graphicFrame>
      <p:sp>
        <p:nvSpPr>
          <p:cNvPr id="7" name="Title 6"/>
          <p:cNvSpPr>
            <a:spLocks noGrp="1"/>
          </p:cNvSpPr>
          <p:nvPr>
            <p:ph type="title"/>
          </p:nvPr>
        </p:nvSpPr>
        <p:spPr>
          <a:xfrm>
            <a:off x="457200" y="274638"/>
            <a:ext cx="8229600" cy="944562"/>
          </a:xfrm>
        </p:spPr>
        <p:txBody>
          <a:bodyPr>
            <a:normAutofit fontScale="90000"/>
          </a:bodyPr>
          <a:lstStyle/>
          <a:p>
            <a:pPr algn="ctr"/>
            <a:r>
              <a:rPr lang="en-US" sz="3600" dirty="0">
                <a:solidFill>
                  <a:schemeClr val="bg1"/>
                </a:solidFill>
                <a:effectLst/>
              </a:rPr>
              <a:t>C.A.R. Story Template</a:t>
            </a:r>
            <a:br>
              <a:rPr lang="en-US" sz="3600" dirty="0">
                <a:solidFill>
                  <a:schemeClr val="bg1"/>
                </a:solidFill>
                <a:effectLst/>
              </a:rPr>
            </a:br>
            <a:r>
              <a:rPr lang="en-US" sz="2700" b="0" dirty="0">
                <a:solidFill>
                  <a:schemeClr val="bg1"/>
                </a:solidFill>
                <a:effectLst/>
              </a:rPr>
              <a:t>(Remember to make it an interesting story)</a:t>
            </a:r>
            <a:endParaRPr lang="en-US" sz="3100" b="0" dirty="0">
              <a:solidFill>
                <a:schemeClr val="bg1"/>
              </a:solidFill>
              <a:effectLst/>
            </a:endParaRPr>
          </a:p>
        </p:txBody>
      </p:sp>
    </p:spTree>
    <p:extLst>
      <p:ext uri="{BB962C8B-B14F-4D97-AF65-F5344CB8AC3E}">
        <p14:creationId xmlns:p14="http://schemas.microsoft.com/office/powerpoint/2010/main" val="3839661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599439"/>
            <a:ext cx="6553200" cy="615553"/>
          </a:xfrm>
          <a:prstGeom prst="rect">
            <a:avLst/>
          </a:prstGeom>
          <a:ln>
            <a:solidFill>
              <a:schemeClr val="accent1"/>
            </a:solidFill>
          </a:ln>
        </p:spPr>
        <p:txBody>
          <a:bodyPr wrap="square">
            <a:spAutoFit/>
          </a:bodyPr>
          <a:lstStyle/>
          <a:p>
            <a:pPr algn="ctr"/>
            <a:r>
              <a:rPr lang="en-US" b="1" u="sng" dirty="0"/>
              <a:t>Key Skills in a Job Ad</a:t>
            </a:r>
            <a:endParaRPr lang="en-US" sz="1600" b="1" u="sng" dirty="0"/>
          </a:p>
          <a:p>
            <a:r>
              <a:rPr lang="en-US" sz="1600" dirty="0"/>
              <a:t> </a:t>
            </a:r>
          </a:p>
        </p:txBody>
      </p:sp>
      <p:sp>
        <p:nvSpPr>
          <p:cNvPr id="5" name="Rectangle 4"/>
          <p:cNvSpPr/>
          <p:nvPr/>
        </p:nvSpPr>
        <p:spPr>
          <a:xfrm>
            <a:off x="3352800" y="1219200"/>
            <a:ext cx="1452642" cy="369332"/>
          </a:xfrm>
          <a:prstGeom prst="rect">
            <a:avLst/>
          </a:prstGeom>
        </p:spPr>
        <p:txBody>
          <a:bodyPr wrap="none">
            <a:spAutoFit/>
          </a:bodyPr>
          <a:lstStyle/>
          <a:p>
            <a:r>
              <a:rPr lang="en-US" b="1" dirty="0"/>
              <a:t>Accountant</a:t>
            </a:r>
          </a:p>
        </p:txBody>
      </p:sp>
      <p:sp>
        <p:nvSpPr>
          <p:cNvPr id="7" name="Rectangle 6"/>
          <p:cNvSpPr/>
          <p:nvPr/>
        </p:nvSpPr>
        <p:spPr>
          <a:xfrm>
            <a:off x="645160" y="3836075"/>
            <a:ext cx="7584440" cy="2031325"/>
          </a:xfrm>
          <a:prstGeom prst="rect">
            <a:avLst/>
          </a:prstGeom>
        </p:spPr>
        <p:txBody>
          <a:bodyPr wrap="square">
            <a:spAutoFit/>
          </a:bodyPr>
          <a:lstStyle/>
          <a:p>
            <a:r>
              <a:rPr lang="en-US" sz="1400" b="1" dirty="0"/>
              <a:t>Knowledge, Skills &amp; Abilities:</a:t>
            </a:r>
            <a:endParaRPr lang="en-US" sz="1400" dirty="0">
              <a:solidFill>
                <a:srgbClr val="2D2D2D"/>
              </a:solidFill>
              <a:latin typeface="Arial" panose="020B0604020202020204" pitchFamily="34" charset="0"/>
              <a:cs typeface="Arial" panose="020B0604020202020204" pitchFamily="34" charset="0"/>
            </a:endParaRPr>
          </a:p>
          <a:p>
            <a:pPr>
              <a:buFont typeface="Arial"/>
              <a:buChar char="•"/>
            </a:pPr>
            <a:r>
              <a:rPr lang="en-US" sz="1400" dirty="0">
                <a:solidFill>
                  <a:srgbClr val="2D2D2D"/>
                </a:solidFill>
                <a:latin typeface="Arial" panose="020B0604020202020204" pitchFamily="34" charset="0"/>
                <a:cs typeface="Arial" panose="020B0604020202020204" pitchFamily="34" charset="0"/>
              </a:rPr>
              <a:t>Knowledge of computer systems: MS Office products, (especially Excel, Word, PowerPoint). SAP experience preferred.</a:t>
            </a:r>
          </a:p>
          <a:p>
            <a:pPr>
              <a:buFont typeface="Arial"/>
              <a:buChar char="•"/>
            </a:pPr>
            <a:r>
              <a:rPr lang="en-US" sz="1400" dirty="0">
                <a:solidFill>
                  <a:srgbClr val="2D2D2D"/>
                </a:solidFill>
                <a:latin typeface="Arial" panose="020B0604020202020204" pitchFamily="34" charset="0"/>
                <a:cs typeface="Arial" panose="020B0604020202020204" pitchFamily="34" charset="0"/>
              </a:rPr>
              <a:t>Analytical &amp; problem solving skills.</a:t>
            </a:r>
          </a:p>
          <a:p>
            <a:pPr>
              <a:buFont typeface="Arial"/>
              <a:buChar char="•"/>
            </a:pPr>
            <a:r>
              <a:rPr lang="en-US" sz="1400" dirty="0">
                <a:solidFill>
                  <a:srgbClr val="2D2D2D"/>
                </a:solidFill>
                <a:latin typeface="Arial" panose="020B0604020202020204" pitchFamily="34" charset="0"/>
                <a:cs typeface="Arial" panose="020B0604020202020204" pitchFamily="34" charset="0"/>
              </a:rPr>
              <a:t>Interpersonal skills that establish &amp; maintain excellent relationships &amp; credibility quickly.</a:t>
            </a:r>
          </a:p>
          <a:p>
            <a:pPr>
              <a:buFont typeface="Arial"/>
              <a:buChar char="•"/>
            </a:pPr>
            <a:r>
              <a:rPr lang="en-US" sz="1400" dirty="0">
                <a:solidFill>
                  <a:srgbClr val="2D2D2D"/>
                </a:solidFill>
                <a:latin typeface="Arial" panose="020B0604020202020204" pitchFamily="34" charset="0"/>
                <a:cs typeface="Arial" panose="020B0604020202020204" pitchFamily="34" charset="0"/>
              </a:rPr>
              <a:t>Ability to support accounting/finance decisions with logical evidence &amp; persuasively present position.</a:t>
            </a:r>
          </a:p>
          <a:p>
            <a:pPr>
              <a:buFont typeface="Arial"/>
              <a:buChar char="•"/>
            </a:pPr>
            <a:r>
              <a:rPr lang="en-US" sz="1400" dirty="0">
                <a:solidFill>
                  <a:srgbClr val="2D2D2D"/>
                </a:solidFill>
                <a:latin typeface="Arial" panose="020B0604020202020204" pitchFamily="34" charset="0"/>
                <a:cs typeface="Arial" panose="020B0604020202020204" pitchFamily="34" charset="0"/>
              </a:rPr>
              <a:t>Ability to communicate or present information, both verbally &amp; written effectively with all levels of the organization.</a:t>
            </a:r>
            <a:endParaRPr lang="en-US" sz="1400" b="0" i="0" dirty="0">
              <a:solidFill>
                <a:srgbClr val="2D2D2D"/>
              </a:solidFill>
              <a:effectLst/>
              <a:latin typeface="Arial" panose="020B0604020202020204" pitchFamily="34" charset="0"/>
              <a:cs typeface="Arial" panose="020B0604020202020204" pitchFamily="34" charset="0"/>
            </a:endParaRPr>
          </a:p>
        </p:txBody>
      </p:sp>
      <p:sp>
        <p:nvSpPr>
          <p:cNvPr id="8" name="Rectangle 7"/>
          <p:cNvSpPr/>
          <p:nvPr/>
        </p:nvSpPr>
        <p:spPr>
          <a:xfrm>
            <a:off x="609600" y="1676400"/>
            <a:ext cx="7508240" cy="2031325"/>
          </a:xfrm>
          <a:prstGeom prst="rect">
            <a:avLst/>
          </a:prstGeom>
        </p:spPr>
        <p:txBody>
          <a:bodyPr wrap="square">
            <a:spAutoFit/>
          </a:bodyPr>
          <a:lstStyle/>
          <a:p>
            <a:r>
              <a:rPr lang="en-US" sz="1400" b="1" dirty="0">
                <a:solidFill>
                  <a:srgbClr val="2D2D2D"/>
                </a:solidFill>
                <a:latin typeface="Noto Sans"/>
              </a:rPr>
              <a:t>Principal Responsibilities:</a:t>
            </a:r>
            <a:endParaRPr lang="en-US" sz="1400" dirty="0">
              <a:solidFill>
                <a:srgbClr val="2D2D2D"/>
              </a:solidFill>
              <a:latin typeface="Noto Sans"/>
            </a:endParaRPr>
          </a:p>
          <a:p>
            <a:pPr>
              <a:buFont typeface="Arial"/>
              <a:buChar char="•"/>
            </a:pPr>
            <a:r>
              <a:rPr lang="en-US" sz="1400" dirty="0">
                <a:solidFill>
                  <a:srgbClr val="2D2D2D"/>
                </a:solidFill>
                <a:latin typeface="Noto Sans"/>
              </a:rPr>
              <a:t>Perform financial reporting processes. This includes but is not limited to monthly, quarterly &amp; annual financial statement close procedures &amp; account reconciliations all in accordance with predefined deadlines.</a:t>
            </a:r>
          </a:p>
          <a:p>
            <a:pPr>
              <a:buFont typeface="Arial"/>
              <a:buChar char="•"/>
            </a:pPr>
            <a:r>
              <a:rPr lang="en-US" sz="1400" dirty="0">
                <a:solidFill>
                  <a:srgbClr val="2D2D2D"/>
                </a:solidFill>
                <a:latin typeface="Noto Sans"/>
              </a:rPr>
              <a:t>Utilize US GAAP U.S. generally Accepted Accounting Principles) &amp; assist in applying US GAAP to transactions that are accounted for and reviewed.</a:t>
            </a:r>
          </a:p>
          <a:p>
            <a:pPr>
              <a:buFont typeface="Arial"/>
              <a:buChar char="•"/>
            </a:pPr>
            <a:r>
              <a:rPr lang="en-US" sz="1400" dirty="0">
                <a:solidFill>
                  <a:srgbClr val="2D2D2D"/>
                </a:solidFill>
                <a:latin typeface="Noto Sans"/>
              </a:rPr>
              <a:t>Participate with continuous improvement initiatives related to finance processes &amp; systems.</a:t>
            </a:r>
          </a:p>
          <a:p>
            <a:pPr>
              <a:buFont typeface="Arial"/>
              <a:buChar char="•"/>
            </a:pPr>
            <a:r>
              <a:rPr lang="en-US" sz="1400" dirty="0">
                <a:solidFill>
                  <a:srgbClr val="2D2D2D"/>
                </a:solidFill>
                <a:latin typeface="Noto Sans"/>
              </a:rPr>
              <a:t>Conduct balance sheet fluctuation analysis &amp; provide detailed commentary to explain variances.</a:t>
            </a:r>
            <a:endParaRPr lang="en-US" sz="1400" dirty="0"/>
          </a:p>
        </p:txBody>
      </p:sp>
    </p:spTree>
    <p:extLst>
      <p:ext uri="{BB962C8B-B14F-4D97-AF65-F5344CB8AC3E}">
        <p14:creationId xmlns:p14="http://schemas.microsoft.com/office/powerpoint/2010/main" val="499255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24664"/>
            <a:ext cx="8458200" cy="4832092"/>
          </a:xfrm>
          <a:prstGeom prst="rect">
            <a:avLst/>
          </a:prstGeom>
          <a:solidFill>
            <a:schemeClr val="bg1"/>
          </a:solidFill>
        </p:spPr>
        <p:txBody>
          <a:bodyPr wrap="square">
            <a:spAutoFit/>
          </a:bodyPr>
          <a:lstStyle/>
          <a:p>
            <a:r>
              <a:rPr lang="en-US" sz="1400" b="1" dirty="0"/>
              <a:t>Job:</a:t>
            </a:r>
            <a:r>
              <a:rPr lang="en-US" sz="1400" dirty="0"/>
              <a:t>  Accountant		</a:t>
            </a:r>
            <a:r>
              <a:rPr lang="en-US" sz="1400" b="1" dirty="0"/>
              <a:t>Skills:</a:t>
            </a:r>
            <a:r>
              <a:rPr lang="en-US" sz="1400" dirty="0"/>
              <a:t> Process Improvement Initiative, Coordination</a:t>
            </a:r>
          </a:p>
          <a:p>
            <a:endParaRPr lang="en-US" sz="1400" dirty="0"/>
          </a:p>
          <a:p>
            <a:r>
              <a:rPr lang="en-US" sz="1400" b="1" dirty="0"/>
              <a:t>Challenge:</a:t>
            </a:r>
            <a:r>
              <a:rPr lang="en-US" sz="1400" dirty="0"/>
              <a:t>  The accounting department spent the first 5 days of every month working overtime to close the prior month’s books. The deadline was non-negotiable and it was generally accepted, although personal schedules were always adjusted to accommodate the workload.  It was the same thing every month, the accounting team was in lockdown for more than 12 hour  days. The remainder of the month allowed for a normal routine and even had slack time.</a:t>
            </a:r>
          </a:p>
          <a:p>
            <a:r>
              <a:rPr lang="en-US" sz="1400" b="1" dirty="0"/>
              <a:t>Action:</a:t>
            </a:r>
            <a:r>
              <a:rPr lang="en-US" sz="1400" dirty="0"/>
              <a:t>  I had worked on </a:t>
            </a:r>
            <a:r>
              <a:rPr lang="en-US" sz="1400" u="sng" dirty="0"/>
              <a:t>process improvement</a:t>
            </a:r>
            <a:r>
              <a:rPr lang="en-US" sz="1400" dirty="0"/>
              <a:t> projects before, so I </a:t>
            </a:r>
            <a:r>
              <a:rPr lang="en-US" sz="1400" u="sng" dirty="0"/>
              <a:t>volunteered</a:t>
            </a:r>
            <a:r>
              <a:rPr lang="en-US" sz="1400" dirty="0"/>
              <a:t> to review the process in search of possible solutions.</a:t>
            </a:r>
          </a:p>
          <a:p>
            <a:r>
              <a:rPr lang="en-US" sz="1400" b="1" dirty="0"/>
              <a:t>Action:</a:t>
            </a:r>
            <a:r>
              <a:rPr lang="en-US" sz="1400" dirty="0"/>
              <a:t>  I </a:t>
            </a:r>
            <a:r>
              <a:rPr lang="en-US" sz="1400" u="sng" dirty="0"/>
              <a:t>organized </a:t>
            </a:r>
            <a:r>
              <a:rPr lang="en-US" sz="1400" dirty="0"/>
              <a:t>departmental meetings to gather insights from coworkers. The key observation was that most of the 1</a:t>
            </a:r>
            <a:r>
              <a:rPr lang="en-US" sz="1400" baseline="30000" dirty="0"/>
              <a:t>st</a:t>
            </a:r>
            <a:r>
              <a:rPr lang="en-US" sz="1400" dirty="0"/>
              <a:t> and 2</a:t>
            </a:r>
            <a:r>
              <a:rPr lang="en-US" sz="1400" baseline="30000" dirty="0"/>
              <a:t>nd</a:t>
            </a:r>
            <a:r>
              <a:rPr lang="en-US" sz="1400" dirty="0"/>
              <a:t> day (of the 5-day closing process) was spent researching and correcting data input errors from the prior month.</a:t>
            </a:r>
          </a:p>
          <a:p>
            <a:r>
              <a:rPr lang="en-US" sz="1400" b="1" dirty="0"/>
              <a:t>Action: </a:t>
            </a:r>
            <a:r>
              <a:rPr lang="en-US" sz="1400" dirty="0"/>
              <a:t> I </a:t>
            </a:r>
            <a:r>
              <a:rPr lang="en-US" sz="1400" u="sng" dirty="0"/>
              <a:t>teamed up</a:t>
            </a:r>
            <a:r>
              <a:rPr lang="en-US" sz="1400" dirty="0"/>
              <a:t> with the I.T. department to </a:t>
            </a:r>
            <a:r>
              <a:rPr lang="en-US" sz="1400" u="sng" dirty="0"/>
              <a:t>analyze</a:t>
            </a:r>
            <a:r>
              <a:rPr lang="en-US" sz="1400" dirty="0"/>
              <a:t> and </a:t>
            </a:r>
            <a:r>
              <a:rPr lang="en-US" sz="1400" u="sng" dirty="0"/>
              <a:t>implement</a:t>
            </a:r>
            <a:r>
              <a:rPr lang="en-US" sz="1400" dirty="0"/>
              <a:t> </a:t>
            </a:r>
            <a:r>
              <a:rPr lang="en-US" sz="1400" u="sng" dirty="0"/>
              <a:t>process improvements </a:t>
            </a:r>
            <a:r>
              <a:rPr lang="en-US" sz="1400" dirty="0"/>
              <a:t>to the accounting system. Data error reports were produced on a daily basis throughout the month and errors were fixed before the first accounting closing period started. </a:t>
            </a:r>
          </a:p>
          <a:p>
            <a:r>
              <a:rPr lang="en-US" sz="1400" b="1" dirty="0"/>
              <a:t>Result: </a:t>
            </a:r>
            <a:r>
              <a:rPr lang="en-US" sz="1400" dirty="0"/>
              <a:t> Not only did this eliminate the mandatory overtime, the company’s books were closed sooner!  This reduced a 60 hour work week to 40 hours. A savings of $20,000 a month in overtime throughout the company.</a:t>
            </a:r>
          </a:p>
          <a:p>
            <a:r>
              <a:rPr lang="en-US" sz="1400" b="1" dirty="0"/>
              <a:t>Result</a:t>
            </a:r>
            <a:r>
              <a:rPr lang="en-US" sz="1400" dirty="0"/>
              <a:t>: This reduced the accounting closing schedule by 40%, to 3 days, which improved work-life balance and morale in the department.</a:t>
            </a:r>
          </a:p>
          <a:p>
            <a:r>
              <a:rPr lang="en-US" sz="1400" b="1" dirty="0"/>
              <a:t>Result:</a:t>
            </a:r>
            <a:r>
              <a:rPr lang="en-US" sz="1400" dirty="0"/>
              <a:t>  I was also recognized by the head of accounting and asked to take on other </a:t>
            </a:r>
            <a:r>
              <a:rPr lang="en-US" sz="1400" u="sng" dirty="0"/>
              <a:t>process improvement opportunities.</a:t>
            </a:r>
          </a:p>
        </p:txBody>
      </p:sp>
      <p:sp>
        <p:nvSpPr>
          <p:cNvPr id="3" name="Title 1"/>
          <p:cNvSpPr txBox="1">
            <a:spLocks/>
          </p:cNvSpPr>
          <p:nvPr/>
        </p:nvSpPr>
        <p:spPr>
          <a:xfrm>
            <a:off x="482600" y="381000"/>
            <a:ext cx="8229600" cy="609600"/>
          </a:xfrm>
          <a:prstGeom prst="rect">
            <a:avLst/>
          </a:prstGeo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lvl1pPr algn="l" rtl="0" eaLnBrk="1" latinLnBrk="0" hangingPunct="1">
              <a:spcBef>
                <a:spcPct val="0"/>
              </a:spcBef>
              <a:buNone/>
              <a:defRPr kumimoji="0" sz="4100" b="1" kern="1200">
                <a:solidFill>
                  <a:schemeClr val="lt1"/>
                </a:solidFill>
                <a:effectLst>
                  <a:outerShdw blurRad="31750" dist="25400" dir="5400000" algn="tl" rotWithShape="0">
                    <a:srgbClr val="000000">
                      <a:alpha val="25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algn="ctr"/>
            <a:r>
              <a:rPr lang="en-US" sz="2400" b="0" dirty="0">
                <a:solidFill>
                  <a:srgbClr val="92D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Business CAR Story</a:t>
            </a:r>
          </a:p>
        </p:txBody>
      </p:sp>
    </p:spTree>
    <p:extLst>
      <p:ext uri="{BB962C8B-B14F-4D97-AF65-F5344CB8AC3E}">
        <p14:creationId xmlns:p14="http://schemas.microsoft.com/office/powerpoint/2010/main" val="410133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4419600"/>
            <a:ext cx="7086600" cy="6858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 y="3657600"/>
            <a:ext cx="7086600" cy="6858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22960" y="1371600"/>
            <a:ext cx="7025640" cy="4875249"/>
          </a:xfrm>
        </p:spPr>
        <p:txBody>
          <a:bodyPr>
            <a:noAutofit/>
          </a:bodyPr>
          <a:lstStyle/>
          <a:p>
            <a:pP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What is a CAR Story?</a:t>
            </a:r>
          </a:p>
          <a:p>
            <a:pPr>
              <a:buSzPct val="100000"/>
              <a:buFont typeface="Arial" panose="020B0604020202020204" pitchFamily="34" charset="0"/>
              <a:buChar char="•"/>
            </a:pPr>
            <a:endParaRPr lang="en-US" sz="1800" b="0" dirty="0">
              <a:latin typeface="Arial" panose="020B0604020202020204" pitchFamily="34" charset="0"/>
              <a:cs typeface="Arial" panose="020B0604020202020204" pitchFamily="34" charset="0"/>
            </a:endParaRPr>
          </a:p>
          <a:p>
            <a:pP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How to create a successful </a:t>
            </a:r>
            <a:r>
              <a:rPr lang="en-US" sz="1800" dirty="0">
                <a:latin typeface="Arial" panose="020B0604020202020204" pitchFamily="34" charset="0"/>
                <a:cs typeface="Arial" panose="020B0604020202020204" pitchFamily="34" charset="0"/>
              </a:rPr>
              <a:t>C</a:t>
            </a:r>
            <a:r>
              <a:rPr lang="en-US" sz="1800" b="0" dirty="0">
                <a:latin typeface="Arial" panose="020B0604020202020204" pitchFamily="34" charset="0"/>
                <a:cs typeface="Arial" panose="020B0604020202020204" pitchFamily="34" charset="0"/>
              </a:rPr>
              <a:t>AR Story</a:t>
            </a:r>
          </a:p>
          <a:p>
            <a:pP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Skills, Traits &amp; Accomplishments</a:t>
            </a:r>
          </a:p>
          <a:p>
            <a:pPr>
              <a:buSzPct val="100000"/>
              <a:buFont typeface="Arial" panose="020B0604020202020204" pitchFamily="34" charset="0"/>
              <a:buChar char="•"/>
            </a:pPr>
            <a:endParaRPr lang="en-US" sz="1800" b="0" dirty="0">
              <a:latin typeface="Arial" panose="020B0604020202020204" pitchFamily="34" charset="0"/>
              <a:cs typeface="Arial" panose="020B0604020202020204" pitchFamily="34" charset="0"/>
            </a:endParaRPr>
          </a:p>
          <a:p>
            <a:pP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Examples of a </a:t>
            </a:r>
            <a:r>
              <a:rPr lang="en-US" sz="1800" b="0" u="sng" dirty="0">
                <a:latin typeface="Arial" panose="020B0604020202020204" pitchFamily="34" charset="0"/>
                <a:cs typeface="Arial" panose="020B0604020202020204" pitchFamily="34" charset="0"/>
              </a:rPr>
              <a:t>CAR</a:t>
            </a:r>
            <a:r>
              <a:rPr lang="en-US" sz="1800" b="0" dirty="0">
                <a:latin typeface="Arial" panose="020B0604020202020204" pitchFamily="34" charset="0"/>
                <a:cs typeface="Arial" panose="020B0604020202020204" pitchFamily="34" charset="0"/>
              </a:rPr>
              <a:t> Story</a:t>
            </a:r>
          </a:p>
          <a:p>
            <a:pPr>
              <a:buSzPct val="100000"/>
              <a:buFont typeface="Arial" panose="020B0604020202020204" pitchFamily="34" charset="0"/>
              <a:buChar char="•"/>
            </a:pPr>
            <a:endParaRPr lang="en-US" sz="1800" b="0" dirty="0">
              <a:latin typeface="Arial" panose="020B0604020202020204" pitchFamily="34" charset="0"/>
              <a:cs typeface="Arial" panose="020B0604020202020204" pitchFamily="34" charset="0"/>
            </a:endParaRPr>
          </a:p>
          <a:p>
            <a:pPr>
              <a:buSzPct val="100000"/>
              <a:buFont typeface="Arial" panose="020B0604020202020204" pitchFamily="34" charset="0"/>
              <a:buChar char="•"/>
            </a:pPr>
            <a:r>
              <a:rPr lang="en-US" sz="1800" dirty="0">
                <a:latin typeface="Arial" panose="020B0604020202020204" pitchFamily="34" charset="0"/>
                <a:cs typeface="Arial" panose="020B0604020202020204" pitchFamily="34" charset="0"/>
              </a:rPr>
              <a:t>Workshop #1:  Matching Your Skills, Traits &amp; Accomplishments to the Job You Want (15 min.)</a:t>
            </a:r>
          </a:p>
          <a:p>
            <a:pPr>
              <a:buSzPct val="100000"/>
              <a:buFont typeface="Arial" panose="020B0604020202020204" pitchFamily="34" charset="0"/>
              <a:buChar char="•"/>
            </a:pPr>
            <a:endParaRPr lang="en-US" sz="1800" b="0" dirty="0">
              <a:latin typeface="Arial" panose="020B0604020202020204" pitchFamily="34" charset="0"/>
              <a:cs typeface="Arial" panose="020B0604020202020204" pitchFamily="34" charset="0"/>
            </a:endParaRPr>
          </a:p>
          <a:p>
            <a:pP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Workshop #2:  Creating your own CAR Story (25 min.)</a:t>
            </a:r>
          </a:p>
          <a:p>
            <a:pPr>
              <a:buSzPct val="100000"/>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a:buSzPct val="100000"/>
              <a:buFont typeface="Arial" panose="020B0604020202020204" pitchFamily="34" charset="0"/>
              <a:buChar char="•"/>
            </a:pPr>
            <a:r>
              <a:rPr lang="en-US" sz="1800" dirty="0">
                <a:latin typeface="Arial" panose="020B0604020202020204" pitchFamily="34" charset="0"/>
                <a:cs typeface="Arial" panose="020B0604020202020204" pitchFamily="34" charset="0"/>
              </a:rPr>
              <a:t>A volunteer from each breakout group can share a CAR story or a lesson learned today</a:t>
            </a:r>
            <a:endParaRPr lang="en-US" sz="1800" b="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1800" b="0" dirty="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1800" b="0" dirty="0">
              <a:latin typeface="Arial" panose="020B0604020202020204" pitchFamily="34" charset="0"/>
              <a:cs typeface="Arial" panose="020B0604020202020204" pitchFamily="34" charset="0"/>
            </a:endParaRPr>
          </a:p>
          <a:p>
            <a:endParaRPr lang="en-US" sz="1800" b="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533400" y="304800"/>
            <a:ext cx="8153400" cy="9144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US" sz="3600" dirty="0">
                <a:solidFill>
                  <a:srgbClr val="92D050"/>
                </a:solidFill>
                <a:effectLst/>
                <a:latin typeface="Arial" panose="020B0604020202020204" pitchFamily="34" charset="0"/>
                <a:cs typeface="Arial" panose="020B0604020202020204" pitchFamily="34" charset="0"/>
              </a:rPr>
              <a:t>Today’s Agenda</a:t>
            </a:r>
            <a:endParaRPr lang="en-US" sz="3600" cap="none" dirty="0">
              <a:solidFill>
                <a:srgbClr val="92D050"/>
              </a:solidFill>
              <a:effectLst/>
              <a:latin typeface="Arial" panose="020B0604020202020204" pitchFamily="34" charset="0"/>
              <a:cs typeface="Arial" panose="020B0604020202020204" pitchFamily="34" charset="0"/>
            </a:endParaRPr>
          </a:p>
        </p:txBody>
      </p:sp>
      <p:pic>
        <p:nvPicPr>
          <p:cNvPr id="4" name="Picture 4" descr="Bugatti Veyron Super Sport Green Super Sport Diamond Photo Shared By  Pascal_21 | Fans Share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5257"/>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78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p>
            <a:pPr algn="ctr"/>
            <a:r>
              <a:rPr lang="en-US" sz="2800" cap="none" dirty="0">
                <a:solidFill>
                  <a:schemeClr val="bg1"/>
                </a:solidFill>
                <a:effectLst/>
              </a:rPr>
              <a:t>The Pyramid of Success </a:t>
            </a:r>
            <a:br>
              <a:rPr lang="en-US" sz="2800" cap="none" dirty="0">
                <a:solidFill>
                  <a:schemeClr val="bg1"/>
                </a:solidFill>
                <a:effectLst/>
              </a:rPr>
            </a:br>
            <a:r>
              <a:rPr lang="en-US" sz="2800" cap="none" dirty="0">
                <a:solidFill>
                  <a:schemeClr val="bg1"/>
                </a:solidFill>
                <a:effectLst/>
              </a:rPr>
              <a:t>&amp; CAR Stories</a:t>
            </a:r>
          </a:p>
        </p:txBody>
      </p:sp>
      <p:grpSp>
        <p:nvGrpSpPr>
          <p:cNvPr id="4" name="Group 3"/>
          <p:cNvGrpSpPr/>
          <p:nvPr/>
        </p:nvGrpSpPr>
        <p:grpSpPr>
          <a:xfrm>
            <a:off x="1722177" y="1725148"/>
            <a:ext cx="5999778" cy="4294652"/>
            <a:chOff x="1524000" y="1094312"/>
            <a:chExt cx="6096000" cy="4811838"/>
          </a:xfrm>
        </p:grpSpPr>
        <p:graphicFrame>
          <p:nvGraphicFramePr>
            <p:cNvPr id="5" name="Diagram 4"/>
            <p:cNvGraphicFramePr/>
            <p:nvPr>
              <p:extLst>
                <p:ext uri="{D42A27DB-BD31-4B8C-83A1-F6EECF244321}">
                  <p14:modId xmlns:p14="http://schemas.microsoft.com/office/powerpoint/2010/main" val="1747960059"/>
                </p:ext>
              </p:extLst>
            </p:nvPr>
          </p:nvGraphicFramePr>
          <p:xfrm>
            <a:off x="1524000" y="136622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urved Down Arrow 8"/>
            <p:cNvSpPr/>
            <p:nvPr/>
          </p:nvSpPr>
          <p:spPr>
            <a:xfrm rot="3222486">
              <a:off x="4468180" y="2709493"/>
              <a:ext cx="4169581" cy="939219"/>
            </a:xfrm>
            <a:prstGeom prst="curvedDownArrow">
              <a:avLst>
                <a:gd name="adj1" fmla="val 31011"/>
                <a:gd name="adj2" fmla="val 47886"/>
                <a:gd name="adj3" fmla="val 26608"/>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sz="1600" dirty="0">
                <a:solidFill>
                  <a:schemeClr val="tx1"/>
                </a:solidFill>
              </a:endParaRPr>
            </a:p>
          </p:txBody>
        </p:sp>
        <p:grpSp>
          <p:nvGrpSpPr>
            <p:cNvPr id="10" name="Group 9"/>
            <p:cNvGrpSpPr/>
            <p:nvPr/>
          </p:nvGrpSpPr>
          <p:grpSpPr>
            <a:xfrm>
              <a:off x="1559061" y="5526825"/>
              <a:ext cx="6060939" cy="379325"/>
              <a:chOff x="1559061" y="5574629"/>
              <a:chExt cx="6060939" cy="379325"/>
            </a:xfrm>
          </p:grpSpPr>
          <p:cxnSp>
            <p:nvCxnSpPr>
              <p:cNvPr id="11" name="Straight Arrow Connector 10"/>
              <p:cNvCxnSpPr/>
              <p:nvPr/>
            </p:nvCxnSpPr>
            <p:spPr>
              <a:xfrm>
                <a:off x="1559061" y="5775960"/>
                <a:ext cx="6060939"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3657599" y="5574629"/>
                <a:ext cx="1939796" cy="379325"/>
              </a:xfrm>
              <a:prstGeom prst="rect">
                <a:avLst/>
              </a:prstGeom>
              <a:solidFill>
                <a:schemeClr val="bg1"/>
              </a:solidFill>
            </p:spPr>
            <p:txBody>
              <a:bodyPr wrap="square" rtlCol="0">
                <a:spAutoFit/>
              </a:bodyPr>
              <a:lstStyle/>
              <a:p>
                <a:r>
                  <a:rPr lang="en-US" sz="1600" dirty="0">
                    <a:latin typeface="Arial" panose="020B0604020202020204" pitchFamily="34" charset="0"/>
                    <a:cs typeface="Arial" panose="020B0604020202020204" pitchFamily="34" charset="0"/>
                  </a:rPr>
                  <a:t> Time Investment</a:t>
                </a:r>
              </a:p>
            </p:txBody>
          </p:sp>
        </p:grpSp>
      </p:grpSp>
      <p:sp>
        <p:nvSpPr>
          <p:cNvPr id="3" name="TextBox 2"/>
          <p:cNvSpPr txBox="1"/>
          <p:nvPr/>
        </p:nvSpPr>
        <p:spPr>
          <a:xfrm>
            <a:off x="6521646" y="3124200"/>
            <a:ext cx="193655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dirty="0">
                <a:latin typeface="Arial" panose="020B0604020202020204" pitchFamily="34" charset="0"/>
                <a:cs typeface="Arial" panose="020B0604020202020204" pitchFamily="34" charset="0"/>
              </a:rPr>
              <a:t>Job Spec</a:t>
            </a:r>
          </a:p>
          <a:p>
            <a:pPr algn="ctr"/>
            <a:r>
              <a:rPr lang="en-US" sz="1600" dirty="0">
                <a:latin typeface="Arial" panose="020B0604020202020204" pitchFamily="34" charset="0"/>
                <a:cs typeface="Arial" panose="020B0604020202020204" pitchFamily="34" charset="0"/>
              </a:rPr>
              <a:t>Skills</a:t>
            </a:r>
          </a:p>
        </p:txBody>
      </p:sp>
      <p:sp>
        <p:nvSpPr>
          <p:cNvPr id="14" name="TextBox 13"/>
          <p:cNvSpPr txBox="1"/>
          <p:nvPr/>
        </p:nvSpPr>
        <p:spPr>
          <a:xfrm>
            <a:off x="931485" y="3810000"/>
            <a:ext cx="165039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dirty="0">
                <a:latin typeface="Arial" panose="020B0604020202020204" pitchFamily="34" charset="0"/>
                <a:cs typeface="Arial" panose="020B0604020202020204" pitchFamily="34" charset="0"/>
              </a:rPr>
              <a:t>2-3 Line Resume CAR</a:t>
            </a:r>
          </a:p>
        </p:txBody>
      </p:sp>
      <p:sp>
        <p:nvSpPr>
          <p:cNvPr id="15" name="TextBox 14"/>
          <p:cNvSpPr txBox="1"/>
          <p:nvPr/>
        </p:nvSpPr>
        <p:spPr>
          <a:xfrm>
            <a:off x="1600200" y="2895600"/>
            <a:ext cx="1650399"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dirty="0">
                <a:latin typeface="Arial" panose="020B0604020202020204" pitchFamily="34" charset="0"/>
                <a:cs typeface="Arial" panose="020B0604020202020204" pitchFamily="34" charset="0"/>
              </a:rPr>
              <a:t>1 Minute </a:t>
            </a:r>
          </a:p>
          <a:p>
            <a:pPr algn="ctr"/>
            <a:r>
              <a:rPr lang="en-US" sz="1600" dirty="0">
                <a:latin typeface="Arial" panose="020B0604020202020204" pitchFamily="34" charset="0"/>
                <a:cs typeface="Arial" panose="020B0604020202020204" pitchFamily="34" charset="0"/>
              </a:rPr>
              <a:t>CAR Story</a:t>
            </a:r>
          </a:p>
        </p:txBody>
      </p:sp>
      <p:sp>
        <p:nvSpPr>
          <p:cNvPr id="16" name="TextBox 15"/>
          <p:cNvSpPr txBox="1"/>
          <p:nvPr/>
        </p:nvSpPr>
        <p:spPr>
          <a:xfrm>
            <a:off x="2057400" y="2106148"/>
            <a:ext cx="199751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a:latin typeface="Arial" panose="020B0604020202020204" pitchFamily="34" charset="0"/>
                <a:cs typeface="Arial" panose="020B0604020202020204" pitchFamily="34" charset="0"/>
              </a:rPr>
              <a:t>Demonstrate Required Job Skills</a:t>
            </a:r>
          </a:p>
        </p:txBody>
      </p:sp>
    </p:spTree>
    <p:extLst>
      <p:ext uri="{BB962C8B-B14F-4D97-AF65-F5344CB8AC3E}">
        <p14:creationId xmlns:p14="http://schemas.microsoft.com/office/powerpoint/2010/main" val="271711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502" y="304800"/>
            <a:ext cx="6762098" cy="9144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US" sz="3600" cap="none" dirty="0">
                <a:solidFill>
                  <a:srgbClr val="92D050"/>
                </a:solidFill>
                <a:effectLst/>
                <a:latin typeface="Arial" panose="020B0604020202020204" pitchFamily="34" charset="0"/>
                <a:cs typeface="Arial" panose="020B0604020202020204" pitchFamily="34" charset="0"/>
              </a:rPr>
              <a:t>STAR, SOAR &amp; CAR Methods</a:t>
            </a:r>
          </a:p>
        </p:txBody>
      </p:sp>
      <p:pic>
        <p:nvPicPr>
          <p:cNvPr id="1026" name="Picture 2" descr="C:\Users\Alex\AppData\Local\Microsoft\Windows\INetCache\IE\BUP8E49I\1200px-Golden_star.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2799100"/>
            <a:ext cx="737441" cy="706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ex\AppData\Local\Microsoft\Windows\INetCache\IE\BUP8E49I\4207931470_fce613299c_b[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3779540"/>
            <a:ext cx="800688" cy="8822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ugatti Veyron Super Sport Green Super Sport Diamond Photo Shared By  Pascal_21 | Fans Share Imag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4922540"/>
            <a:ext cx="915577" cy="685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71614" y="1295400"/>
            <a:ext cx="7562786"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These acronyms all refer to a similar story telling technique, one that has been proven to highlight your value in an interview!</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We will use CAR…it’s simple and easy to remember.</a:t>
            </a:r>
          </a:p>
        </p:txBody>
      </p:sp>
      <p:sp>
        <p:nvSpPr>
          <p:cNvPr id="6" name="TextBox 5"/>
          <p:cNvSpPr txBox="1"/>
          <p:nvPr/>
        </p:nvSpPr>
        <p:spPr>
          <a:xfrm>
            <a:off x="2057400" y="2967335"/>
            <a:ext cx="5486400" cy="461665"/>
          </a:xfrm>
          <a:prstGeom prst="rect">
            <a:avLst/>
          </a:prstGeom>
          <a:noFill/>
        </p:spPr>
        <p:txBody>
          <a:bodyPr wrap="square" rtlCol="0">
            <a:spAutoFit/>
          </a:bodyPr>
          <a:lstStyle>
            <a:defPPr>
              <a:defRPr lang="en-US"/>
            </a:defPPr>
            <a:lvl1pPr>
              <a:defRPr sz="2000">
                <a:latin typeface="Arial" panose="020B0604020202020204" pitchFamily="34" charset="0"/>
                <a:cs typeface="Arial" panose="020B0604020202020204" pitchFamily="34" charset="0"/>
              </a:defRPr>
            </a:lvl1pPr>
          </a:lstStyle>
          <a:p>
            <a:r>
              <a:rPr lang="en-US" sz="2400" dirty="0"/>
              <a:t>STAR:  Situation, Task, Action, Result</a:t>
            </a:r>
          </a:p>
        </p:txBody>
      </p:sp>
      <p:sp>
        <p:nvSpPr>
          <p:cNvPr id="11" name="TextBox 10"/>
          <p:cNvSpPr txBox="1"/>
          <p:nvPr/>
        </p:nvSpPr>
        <p:spPr>
          <a:xfrm>
            <a:off x="2057400" y="3957935"/>
            <a:ext cx="6172200" cy="461665"/>
          </a:xfrm>
          <a:prstGeom prst="rect">
            <a:avLst/>
          </a:prstGeom>
          <a:noFill/>
        </p:spPr>
        <p:txBody>
          <a:bodyPr wrap="square" rtlCol="0">
            <a:spAutoFit/>
          </a:bodyPr>
          <a:lstStyle>
            <a:defPPr>
              <a:defRPr lang="en-US"/>
            </a:defPPr>
            <a:lvl1pPr>
              <a:defRPr sz="2000">
                <a:latin typeface="Arial" panose="020B0604020202020204" pitchFamily="34" charset="0"/>
                <a:cs typeface="Arial" panose="020B0604020202020204" pitchFamily="34" charset="0"/>
              </a:defRPr>
            </a:lvl1pPr>
          </a:lstStyle>
          <a:p>
            <a:r>
              <a:rPr lang="en-US" sz="2400" dirty="0"/>
              <a:t>SOAR:  Situation, Obstacle, Action, Result</a:t>
            </a:r>
          </a:p>
        </p:txBody>
      </p:sp>
      <p:sp>
        <p:nvSpPr>
          <p:cNvPr id="12" name="TextBox 11"/>
          <p:cNvSpPr txBox="1"/>
          <p:nvPr/>
        </p:nvSpPr>
        <p:spPr>
          <a:xfrm>
            <a:off x="2057400" y="4948535"/>
            <a:ext cx="6172200" cy="461665"/>
          </a:xfrm>
          <a:prstGeom prst="rect">
            <a:avLst/>
          </a:prstGeom>
          <a:noFill/>
        </p:spPr>
        <p:txBody>
          <a:bodyPr wrap="square" rtlCol="0">
            <a:spAutoFit/>
          </a:bodyPr>
          <a:lstStyle>
            <a:defPPr>
              <a:defRPr lang="en-US"/>
            </a:defPPr>
            <a:lvl1pPr>
              <a:defRPr sz="2000">
                <a:latin typeface="Arial" panose="020B0604020202020204" pitchFamily="34" charset="0"/>
                <a:cs typeface="Arial" panose="020B0604020202020204" pitchFamily="34" charset="0"/>
              </a:defRPr>
            </a:lvl1pPr>
          </a:lstStyle>
          <a:p>
            <a:r>
              <a:rPr lang="en-US" sz="2400" dirty="0"/>
              <a:t>CAR:  Challenge, Action, Result</a:t>
            </a:r>
          </a:p>
        </p:txBody>
      </p:sp>
    </p:spTree>
    <p:extLst>
      <p:ext uri="{BB962C8B-B14F-4D97-AF65-F5344CB8AC3E}">
        <p14:creationId xmlns:p14="http://schemas.microsoft.com/office/powerpoint/2010/main" val="306497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0"/>
            <a:ext cx="7520940" cy="4114800"/>
          </a:xfrm>
        </p:spPr>
        <p:txBody>
          <a:bodyPr>
            <a:noAutofit/>
          </a:bodyPr>
          <a:lstStyle/>
          <a:p>
            <a:pPr marL="624078" indent="-514350">
              <a:buFont typeface="+mj-lt"/>
              <a:buAutoNum type="arabicPeriod"/>
            </a:pPr>
            <a:r>
              <a:rPr lang="en-US" sz="2400" b="0" dirty="0"/>
              <a:t>Can You Do The </a:t>
            </a:r>
            <a:r>
              <a:rPr lang="en-US" sz="2400" dirty="0"/>
              <a:t>J</a:t>
            </a:r>
            <a:r>
              <a:rPr lang="en-US" sz="2400" b="0" dirty="0"/>
              <a:t>ob?</a:t>
            </a:r>
          </a:p>
          <a:p>
            <a:pPr marL="1124712" lvl="2" indent="-457200">
              <a:buFont typeface="Arial" panose="020B0604020202020204" pitchFamily="34" charset="0"/>
              <a:buChar char="•"/>
            </a:pPr>
            <a:r>
              <a:rPr lang="en-US" sz="1600" b="0" dirty="0"/>
              <a:t>What have you accomplished in your career?</a:t>
            </a:r>
          </a:p>
          <a:p>
            <a:pPr marL="1124712" lvl="2" indent="-457200">
              <a:buFont typeface="Arial" panose="020B0604020202020204" pitchFamily="34" charset="0"/>
              <a:buChar char="•"/>
            </a:pPr>
            <a:r>
              <a:rPr lang="en-US" sz="1600" dirty="0"/>
              <a:t>What are your skills and traits?</a:t>
            </a:r>
          </a:p>
          <a:p>
            <a:pPr marL="1124712" lvl="2" indent="-457200">
              <a:buFont typeface="Arial" panose="020B0604020202020204" pitchFamily="34" charset="0"/>
              <a:buChar char="•"/>
            </a:pPr>
            <a:r>
              <a:rPr lang="en-US" sz="1600" dirty="0"/>
              <a:t>Will you be a success for us?</a:t>
            </a:r>
            <a:endParaRPr lang="en-US" sz="1600" b="0" dirty="0"/>
          </a:p>
          <a:p>
            <a:pPr marL="624078" indent="-514350">
              <a:buFont typeface="+mj-lt"/>
              <a:buAutoNum type="arabicPeriod"/>
            </a:pPr>
            <a:r>
              <a:rPr lang="en-US" sz="2400" b="0" dirty="0"/>
              <a:t>Can We Live With You?</a:t>
            </a:r>
          </a:p>
          <a:p>
            <a:pPr marL="1181862" lvl="2" indent="-514350"/>
            <a:r>
              <a:rPr lang="en-US" sz="1600" dirty="0"/>
              <a:t>Arrogance?  </a:t>
            </a:r>
            <a:r>
              <a:rPr lang="en-US" sz="1600" b="0" dirty="0"/>
              <a:t>Know-it-all?  </a:t>
            </a:r>
            <a:r>
              <a:rPr lang="en-US" sz="1600" dirty="0"/>
              <a:t>Talk too much?</a:t>
            </a:r>
          </a:p>
          <a:p>
            <a:pPr marL="1181862" lvl="2" indent="-514350"/>
            <a:r>
              <a:rPr lang="en-US" sz="1600" b="0" dirty="0"/>
              <a:t>Poor professional image?  Low confidence?</a:t>
            </a:r>
          </a:p>
          <a:p>
            <a:pPr marL="1181862" lvl="2" indent="-514350"/>
            <a:r>
              <a:rPr lang="en-US" sz="1600" dirty="0"/>
              <a:t>Low energy and enthusiasm?   Just want a job?</a:t>
            </a:r>
            <a:endParaRPr lang="en-US" sz="1600" b="0" dirty="0"/>
          </a:p>
          <a:p>
            <a:pPr marL="624078" indent="-514350">
              <a:buFont typeface="+mj-lt"/>
              <a:buAutoNum type="arabicPeriod"/>
            </a:pPr>
            <a:r>
              <a:rPr lang="en-US" sz="2400" dirty="0"/>
              <a:t>Do You Want The Job?</a:t>
            </a:r>
          </a:p>
          <a:p>
            <a:pPr marL="1181862" lvl="2" indent="-514350"/>
            <a:r>
              <a:rPr lang="en-US" sz="1600" dirty="0"/>
              <a:t>Interested in our company?  What do you like about us?</a:t>
            </a:r>
          </a:p>
          <a:p>
            <a:pPr marL="1181862" lvl="2" indent="-514350"/>
            <a:r>
              <a:rPr lang="en-US" sz="1600" dirty="0"/>
              <a:t>Do you know our history?  Fit in our culture?</a:t>
            </a:r>
          </a:p>
          <a:p>
            <a:pPr marL="1181862" lvl="2" indent="-514350"/>
            <a:r>
              <a:rPr lang="en-US" sz="1600" dirty="0"/>
              <a:t>Are you aware of our mission and objectives?</a:t>
            </a:r>
          </a:p>
        </p:txBody>
      </p:sp>
      <p:sp>
        <p:nvSpPr>
          <p:cNvPr id="2" name="Title 1"/>
          <p:cNvSpPr>
            <a:spLocks noGrp="1"/>
          </p:cNvSpPr>
          <p:nvPr>
            <p:ph type="title"/>
          </p:nvPr>
        </p:nvSpPr>
        <p:spPr>
          <a:xfrm>
            <a:off x="457200" y="381000"/>
            <a:ext cx="8229600" cy="1066800"/>
          </a:xfrm>
          <a:noFill/>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pPr algn="ctr"/>
            <a:r>
              <a:rPr lang="en-US" sz="2800" dirty="0">
                <a:solidFill>
                  <a:srgbClr val="92D050"/>
                </a:solidFill>
                <a:effectLst/>
                <a:latin typeface="Arial" panose="020B0604020202020204" pitchFamily="34" charset="0"/>
                <a:cs typeface="Arial" panose="020B0604020202020204" pitchFamily="34" charset="0"/>
              </a:rPr>
              <a:t>What Hiring Managers Are Looking </a:t>
            </a:r>
            <a:br>
              <a:rPr lang="en-US" sz="2800" dirty="0">
                <a:solidFill>
                  <a:srgbClr val="92D050"/>
                </a:solidFill>
                <a:effectLst/>
                <a:latin typeface="Arial" panose="020B0604020202020204" pitchFamily="34" charset="0"/>
                <a:cs typeface="Arial" panose="020B0604020202020204" pitchFamily="34" charset="0"/>
              </a:rPr>
            </a:br>
            <a:r>
              <a:rPr lang="en-US" sz="2800" dirty="0">
                <a:solidFill>
                  <a:srgbClr val="92D050"/>
                </a:solidFill>
                <a:effectLst/>
                <a:latin typeface="Arial" panose="020B0604020202020204" pitchFamily="34" charset="0"/>
                <a:cs typeface="Arial" panose="020B0604020202020204" pitchFamily="34" charset="0"/>
              </a:rPr>
              <a:t>For In An Interview</a:t>
            </a:r>
            <a:endParaRPr lang="en-US" sz="2800" cap="none" dirty="0">
              <a:solidFill>
                <a:srgbClr val="92D05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0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162800" cy="4953000"/>
          </a:xfrm>
        </p:spPr>
        <p:txBody>
          <a:bodyPr>
            <a:noAutofit/>
          </a:bodyPr>
          <a:lstStyle/>
          <a:p>
            <a:pPr>
              <a:buClrTx/>
              <a:buSzPct val="100000"/>
              <a:buFont typeface="Arial" panose="020B0604020202020204" pitchFamily="34" charset="0"/>
              <a:buChar char="•"/>
            </a:pPr>
            <a:r>
              <a:rPr lang="en-US" sz="2400" b="0" dirty="0">
                <a:latin typeface="Arial" panose="020B0604020202020204" pitchFamily="34" charset="0"/>
                <a:cs typeface="Arial" panose="020B0604020202020204" pitchFamily="34" charset="0"/>
              </a:rPr>
              <a:t>What was the </a:t>
            </a:r>
            <a:r>
              <a:rPr lang="en-US" sz="2400" b="1" u="sng" dirty="0">
                <a:solidFill>
                  <a:srgbClr val="92D050"/>
                </a:solidFill>
                <a:latin typeface="Arial" panose="020B0604020202020204" pitchFamily="34" charset="0"/>
                <a:cs typeface="Arial" panose="020B0604020202020204" pitchFamily="34" charset="0"/>
              </a:rPr>
              <a:t>challenge</a:t>
            </a:r>
            <a:r>
              <a:rPr lang="en-US" sz="2400" b="0" dirty="0">
                <a:latin typeface="Arial" panose="020B0604020202020204" pitchFamily="34" charset="0"/>
                <a:cs typeface="Arial" panose="020B0604020202020204" pitchFamily="34" charset="0"/>
              </a:rPr>
              <a:t>?</a:t>
            </a:r>
          </a:p>
          <a:p>
            <a:pPr lvl="1">
              <a:buSzPct val="100000"/>
              <a:buFont typeface="Arial" panose="020B0604020202020204" pitchFamily="34" charset="0"/>
              <a:buChar char="•"/>
            </a:pPr>
            <a:r>
              <a:rPr lang="en-US" sz="1800" dirty="0">
                <a:latin typeface="Arial" panose="020B0604020202020204" pitchFamily="34" charset="0"/>
                <a:cs typeface="Arial" panose="020B0604020202020204" pitchFamily="34" charset="0"/>
              </a:rPr>
              <a:t>Describe a specific situation and task where you had to overcome an obstacle.</a:t>
            </a:r>
          </a:p>
          <a:p>
            <a:pPr lvl="1">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Give enough detail for the interviewer to understand and feel the situation; try to paint a mental picture.</a:t>
            </a:r>
          </a:p>
          <a:p>
            <a:pPr>
              <a:buClrTx/>
              <a:buSzPct val="100000"/>
              <a:buFont typeface="Arial" panose="020B0604020202020204" pitchFamily="34" charset="0"/>
              <a:buChar char="•"/>
            </a:pPr>
            <a:r>
              <a:rPr lang="en-US" sz="2400" b="0" dirty="0">
                <a:latin typeface="Arial" panose="020B0604020202020204" pitchFamily="34" charset="0"/>
                <a:cs typeface="Arial" panose="020B0604020202020204" pitchFamily="34" charset="0"/>
              </a:rPr>
              <a:t>What were the </a:t>
            </a:r>
            <a:r>
              <a:rPr lang="en-US" sz="2400" b="1" u="sng" dirty="0">
                <a:solidFill>
                  <a:srgbClr val="92D050"/>
                </a:solidFill>
                <a:latin typeface="Arial" panose="020B0604020202020204" pitchFamily="34" charset="0"/>
                <a:cs typeface="Arial" panose="020B0604020202020204" pitchFamily="34" charset="0"/>
              </a:rPr>
              <a:t>actions</a:t>
            </a:r>
            <a:r>
              <a:rPr lang="en-US" sz="2400" b="0" dirty="0">
                <a:latin typeface="Arial" panose="020B0604020202020204" pitchFamily="34" charset="0"/>
                <a:cs typeface="Arial" panose="020B0604020202020204" pitchFamily="34" charset="0"/>
              </a:rPr>
              <a:t> you took?</a:t>
            </a:r>
          </a:p>
          <a:p>
            <a:pPr lvl="1">
              <a:buSzPct val="100000"/>
              <a:buFont typeface="Arial" panose="020B0604020202020204" pitchFamily="34" charset="0"/>
              <a:buChar char="•"/>
            </a:pPr>
            <a:r>
              <a:rPr lang="en-US" sz="1800" dirty="0">
                <a:latin typeface="Arial" panose="020B0604020202020204" pitchFamily="34" charset="0"/>
                <a:cs typeface="Arial" panose="020B0604020202020204" pitchFamily="34" charset="0"/>
              </a:rPr>
              <a:t>Describe what you did and highlight the </a:t>
            </a:r>
            <a:r>
              <a:rPr lang="en-US" sz="1800" b="1" dirty="0">
                <a:latin typeface="Arial" panose="020B0604020202020204" pitchFamily="34" charset="0"/>
                <a:cs typeface="Arial" panose="020B0604020202020204" pitchFamily="34" charset="0"/>
              </a:rPr>
              <a:t>Skills</a:t>
            </a:r>
            <a:r>
              <a:rPr lang="en-US" sz="1800" dirty="0">
                <a:latin typeface="Arial" panose="020B0604020202020204" pitchFamily="34" charset="0"/>
                <a:cs typeface="Arial" panose="020B0604020202020204" pitchFamily="34" charset="0"/>
              </a:rPr>
              <a:t> you used and the </a:t>
            </a:r>
            <a:r>
              <a:rPr lang="en-US" sz="1800" b="1" dirty="0">
                <a:latin typeface="Arial" panose="020B0604020202020204" pitchFamily="34" charset="0"/>
                <a:cs typeface="Arial" panose="020B0604020202020204" pitchFamily="34" charset="0"/>
              </a:rPr>
              <a:t>Traits</a:t>
            </a:r>
            <a:r>
              <a:rPr lang="en-US" sz="1800" dirty="0">
                <a:latin typeface="Arial" panose="020B0604020202020204" pitchFamily="34" charset="0"/>
                <a:cs typeface="Arial" panose="020B0604020202020204" pitchFamily="34" charset="0"/>
              </a:rPr>
              <a:t> that made you successful.</a:t>
            </a:r>
          </a:p>
          <a:p>
            <a:pPr lvl="1">
              <a:buSzPct val="100000"/>
              <a:buFont typeface="Arial" panose="020B0604020202020204" pitchFamily="34" charset="0"/>
              <a:buChar char="•"/>
            </a:pPr>
            <a:r>
              <a:rPr lang="en-US" sz="1800" dirty="0">
                <a:latin typeface="Arial" panose="020B0604020202020204" pitchFamily="34" charset="0"/>
                <a:cs typeface="Arial" panose="020B0604020202020204" pitchFamily="34" charset="0"/>
              </a:rPr>
              <a:t>Keep the focus on YOU not the team.</a:t>
            </a:r>
          </a:p>
          <a:p>
            <a:pPr>
              <a:buClrTx/>
              <a:buSzPct val="100000"/>
              <a:buFont typeface="Arial" panose="020B0604020202020204" pitchFamily="34" charset="0"/>
              <a:buChar char="•"/>
            </a:pPr>
            <a:r>
              <a:rPr lang="en-US" sz="2400" b="0" dirty="0">
                <a:latin typeface="Arial" panose="020B0604020202020204" pitchFamily="34" charset="0"/>
                <a:cs typeface="Arial" panose="020B0604020202020204" pitchFamily="34" charset="0"/>
              </a:rPr>
              <a:t>What were the </a:t>
            </a:r>
            <a:r>
              <a:rPr lang="en-US" sz="2400" b="1" u="sng" dirty="0">
                <a:solidFill>
                  <a:srgbClr val="92D050"/>
                </a:solidFill>
                <a:latin typeface="Arial" panose="020B0604020202020204" pitchFamily="34" charset="0"/>
                <a:cs typeface="Arial" panose="020B0604020202020204" pitchFamily="34" charset="0"/>
              </a:rPr>
              <a:t>results</a:t>
            </a:r>
            <a:r>
              <a:rPr lang="en-US" sz="2400" b="0" dirty="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What did you </a:t>
            </a:r>
            <a:r>
              <a:rPr lang="en-US" sz="2000" b="1" dirty="0">
                <a:latin typeface="Arial" panose="020B0604020202020204" pitchFamily="34" charset="0"/>
                <a:cs typeface="Arial" panose="020B0604020202020204" pitchFamily="34" charset="0"/>
              </a:rPr>
              <a:t>accomplish</a:t>
            </a:r>
            <a:r>
              <a:rPr lang="en-US" sz="2000" dirty="0">
                <a:latin typeface="Arial" panose="020B0604020202020204" pitchFamily="34" charset="0"/>
                <a:cs typeface="Arial" panose="020B0604020202020204" pitchFamily="34" charset="0"/>
              </a:rPr>
              <a:t> or learn?</a:t>
            </a:r>
          </a:p>
          <a:p>
            <a:pPr lvl="1"/>
            <a:r>
              <a:rPr lang="en-US" sz="2000" b="0" dirty="0">
                <a:latin typeface="Arial" panose="020B0604020202020204" pitchFamily="34" charset="0"/>
                <a:cs typeface="Arial" panose="020B0604020202020204" pitchFamily="34" charset="0"/>
              </a:rPr>
              <a:t>Quantify! Quantify! Quantify!</a:t>
            </a:r>
          </a:p>
          <a:p>
            <a:pPr lvl="2"/>
            <a:r>
              <a:rPr lang="en-US" sz="1800" dirty="0">
                <a:latin typeface="Arial" panose="020B0604020202020204" pitchFamily="34" charset="0"/>
                <a:cs typeface="Arial" panose="020B0604020202020204" pitchFamily="34" charset="0"/>
              </a:rPr>
              <a:t>$$$, %%%, Time, Resources, etc.</a:t>
            </a:r>
          </a:p>
          <a:p>
            <a:pPr lvl="2"/>
            <a:r>
              <a:rPr lang="en-US" sz="1800" b="0" dirty="0">
                <a:latin typeface="Arial" panose="020B0604020202020204" pitchFamily="34" charset="0"/>
                <a:cs typeface="Arial" panose="020B0604020202020204" pitchFamily="34" charset="0"/>
              </a:rPr>
              <a:t>Revenue, Profit, etc.</a:t>
            </a:r>
            <a:r>
              <a:rPr lang="en-US" sz="1800" dirty="0">
                <a:latin typeface="Arial" panose="020B0604020202020204" pitchFamily="34" charset="0"/>
                <a:cs typeface="Arial" panose="020B0604020202020204" pitchFamily="34" charset="0"/>
              </a:rPr>
              <a:t> </a:t>
            </a:r>
            <a:endParaRPr lang="en-US" sz="1800" b="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676400" y="228600"/>
            <a:ext cx="6629400" cy="9144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US" sz="3200" cap="none" dirty="0">
                <a:solidFill>
                  <a:srgbClr val="92D050"/>
                </a:solidFill>
                <a:effectLst/>
                <a:latin typeface="Arial" panose="020B0604020202020204" pitchFamily="34" charset="0"/>
                <a:cs typeface="Arial" panose="020B0604020202020204" pitchFamily="34" charset="0"/>
              </a:rPr>
              <a:t>C.A.R. Method - Introduction</a:t>
            </a:r>
          </a:p>
        </p:txBody>
      </p:sp>
      <p:pic>
        <p:nvPicPr>
          <p:cNvPr id="6" name="Picture 6" descr="Watch all 7 generations of the Porsche 911 Turbo in a drag ra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05000"/>
            <a:ext cx="1360714" cy="762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AM or PM Racing in the Rain Skills Clinic &amp; Lapping - ProFormance Racing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124200"/>
            <a:ext cx="944447" cy="11727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0" descr="Team Redline Racing Storm To Double Victory In Porsche Carrera Cup GB Ope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24400"/>
            <a:ext cx="1367406" cy="9099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7" descr="C:\Users\Alex\AppData\Local\Microsoft\Windows\INetCache\IE\I20IRLG1\PropMoney0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281980">
            <a:off x="6495979" y="5372178"/>
            <a:ext cx="1447800" cy="4779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6" descr="KALITTA MOTORSPORTS ENTERS 2021 NHRA SEASON WITH HOST OF RETURNING SPONSORS  – DragStory.co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659584">
            <a:off x="6625119" y="4665546"/>
            <a:ext cx="1524000" cy="554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21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295400"/>
            <a:ext cx="7520940" cy="4189449"/>
          </a:xfrm>
        </p:spPr>
        <p:txBody>
          <a:bodyPr>
            <a:noAutofit/>
          </a:bodyPr>
          <a:lstStyle/>
          <a:p>
            <a:pPr>
              <a:buClr>
                <a:srgbClr val="92D050"/>
              </a:buClr>
              <a:buSzPct val="100000"/>
              <a:buFont typeface="Arial" panose="020B0604020202020204" pitchFamily="34" charset="0"/>
              <a:buChar char="•"/>
            </a:pPr>
            <a:r>
              <a:rPr lang="en-US" sz="2200" b="0" dirty="0">
                <a:latin typeface="Arial" panose="020B0604020202020204" pitchFamily="34" charset="0"/>
                <a:cs typeface="Arial" panose="020B0604020202020204" pitchFamily="34" charset="0"/>
              </a:rPr>
              <a:t>It is the answer to the interview question:  </a:t>
            </a:r>
          </a:p>
          <a:p>
            <a:pPr lvl="1">
              <a:buClr>
                <a:srgbClr val="92D050"/>
              </a:buCl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“Tell me about a time when you…” or </a:t>
            </a:r>
          </a:p>
          <a:p>
            <a:pPr lvl="1">
              <a:buClr>
                <a:srgbClr val="92D050"/>
              </a:buClr>
              <a:buSzPct val="100000"/>
              <a:buFont typeface="Arial" panose="020B0604020202020204" pitchFamily="34" charset="0"/>
              <a:buChar char="•"/>
            </a:pPr>
            <a:r>
              <a:rPr lang="en-US" sz="1800" b="0" dirty="0">
                <a:latin typeface="Arial" panose="020B0604020202020204" pitchFamily="34" charset="0"/>
                <a:cs typeface="Arial" panose="020B0604020202020204" pitchFamily="34" charset="0"/>
              </a:rPr>
              <a:t>“How would you approach a situation…”</a:t>
            </a:r>
          </a:p>
          <a:p>
            <a:pPr>
              <a:buClr>
                <a:srgbClr val="92D050"/>
              </a:buClr>
              <a:buSzPct val="100000"/>
              <a:buFont typeface="Arial" panose="020B0604020202020204" pitchFamily="34" charset="0"/>
              <a:buChar char="•"/>
            </a:pPr>
            <a:r>
              <a:rPr lang="en-US" sz="2200" dirty="0">
                <a:latin typeface="Arial" panose="020B0604020202020204" pitchFamily="34" charset="0"/>
                <a:cs typeface="Arial" panose="020B0604020202020204" pitchFamily="34" charset="0"/>
              </a:rPr>
              <a:t>The story has a beginning, middle and an end.</a:t>
            </a:r>
          </a:p>
          <a:p>
            <a:pPr>
              <a:buClr>
                <a:srgbClr val="92D050"/>
              </a:buClr>
              <a:buSzPct val="100000"/>
              <a:buFont typeface="Arial" panose="020B0604020202020204" pitchFamily="34" charset="0"/>
              <a:buChar char="•"/>
            </a:pPr>
            <a:r>
              <a:rPr lang="en-US" sz="2200" dirty="0">
                <a:latin typeface="Arial" panose="020B0604020202020204" pitchFamily="34" charset="0"/>
                <a:cs typeface="Arial" panose="020B0604020202020204" pitchFamily="34" charset="0"/>
              </a:rPr>
              <a:t>It is a story about how you excelled at work (or volunteering, school).</a:t>
            </a:r>
          </a:p>
          <a:p>
            <a:pPr>
              <a:buClr>
                <a:srgbClr val="92D050"/>
              </a:buClr>
              <a:buSzPct val="100000"/>
              <a:buFont typeface="Arial" panose="020B0604020202020204" pitchFamily="34" charset="0"/>
              <a:buChar char="•"/>
            </a:pPr>
            <a:r>
              <a:rPr lang="en-US" sz="2200" dirty="0">
                <a:latin typeface="Arial" panose="020B0604020202020204" pitchFamily="34" charset="0"/>
                <a:cs typeface="Arial" panose="020B0604020202020204" pitchFamily="34" charset="0"/>
              </a:rPr>
              <a:t>Demonstrates that you are the best candidate.</a:t>
            </a:r>
          </a:p>
          <a:p>
            <a:pPr>
              <a:buClr>
                <a:srgbClr val="92D050"/>
              </a:buClr>
              <a:buSzPct val="100000"/>
              <a:buFont typeface="Arial" panose="020B0604020202020204" pitchFamily="34" charset="0"/>
              <a:buChar char="•"/>
            </a:pPr>
            <a:r>
              <a:rPr lang="en-US" sz="2200" b="1" dirty="0">
                <a:latin typeface="Arial" panose="020B0604020202020204" pitchFamily="34" charset="0"/>
                <a:cs typeface="Arial" panose="020B0604020202020204" pitchFamily="34" charset="0"/>
              </a:rPr>
              <a:t>The story should be interesting, persuasive and told with confidence.</a:t>
            </a:r>
          </a:p>
          <a:p>
            <a:pPr>
              <a:buClr>
                <a:srgbClr val="92D050"/>
              </a:buClr>
              <a:buSzPct val="100000"/>
              <a:buFont typeface="Arial" panose="020B0604020202020204" pitchFamily="34" charset="0"/>
              <a:buChar char="•"/>
            </a:pPr>
            <a:r>
              <a:rPr lang="en-US" sz="2200" dirty="0">
                <a:latin typeface="Arial" panose="020B0604020202020204" pitchFamily="34" charset="0"/>
                <a:cs typeface="Arial" panose="020B0604020202020204" pitchFamily="34" charset="0"/>
              </a:rPr>
              <a:t>Practice and remember, this should be about your “greatest hits” that pertain to that job.</a:t>
            </a:r>
          </a:p>
        </p:txBody>
      </p:sp>
      <p:sp>
        <p:nvSpPr>
          <p:cNvPr id="2" name="Title 1"/>
          <p:cNvSpPr>
            <a:spLocks noGrp="1"/>
          </p:cNvSpPr>
          <p:nvPr>
            <p:ph type="title"/>
          </p:nvPr>
        </p:nvSpPr>
        <p:spPr>
          <a:xfrm>
            <a:off x="533400" y="304800"/>
            <a:ext cx="8153400" cy="9144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US" sz="3600" cap="none" dirty="0">
                <a:solidFill>
                  <a:srgbClr val="92D050"/>
                </a:solidFill>
                <a:effectLst/>
                <a:latin typeface="Arial" panose="020B0604020202020204" pitchFamily="34" charset="0"/>
                <a:cs typeface="Arial" panose="020B0604020202020204" pitchFamily="34" charset="0"/>
              </a:rPr>
              <a:t>C.A.R. Method - Delivery</a:t>
            </a:r>
          </a:p>
        </p:txBody>
      </p:sp>
    </p:spTree>
    <p:extLst>
      <p:ext uri="{BB962C8B-B14F-4D97-AF65-F5344CB8AC3E}">
        <p14:creationId xmlns:p14="http://schemas.microsoft.com/office/powerpoint/2010/main" val="552703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601751"/>
            <a:ext cx="7520940" cy="4189449"/>
          </a:xfrm>
        </p:spPr>
        <p:txBody>
          <a:bodyPr>
            <a:noAutofit/>
          </a:bodyPr>
          <a:lstStyle/>
          <a:p>
            <a:pPr>
              <a:buClrTx/>
              <a:buSzPct val="100000"/>
              <a:buFont typeface="Arial" panose="020B0604020202020204" pitchFamily="34" charset="0"/>
              <a:buChar char="•"/>
            </a:pPr>
            <a:r>
              <a:rPr lang="en-US" sz="2400" dirty="0">
                <a:latin typeface="Arial" panose="020B0604020202020204" pitchFamily="34" charset="0"/>
                <a:cs typeface="Arial" panose="020B0604020202020204" pitchFamily="34" charset="0"/>
              </a:rPr>
              <a:t>The story demonstrates what you have </a:t>
            </a:r>
            <a:r>
              <a:rPr lang="en-US" sz="2400" u="sng" dirty="0">
                <a:latin typeface="Arial" panose="020B0604020202020204" pitchFamily="34" charset="0"/>
                <a:cs typeface="Arial" panose="020B0604020202020204" pitchFamily="34" charset="0"/>
              </a:rPr>
              <a:t>accomplished</a:t>
            </a:r>
            <a:r>
              <a:rPr lang="en-US" sz="2400" dirty="0">
                <a:latin typeface="Arial" panose="020B0604020202020204" pitchFamily="34" charset="0"/>
                <a:cs typeface="Arial" panose="020B0604020202020204" pitchFamily="34" charset="0"/>
              </a:rPr>
              <a:t> and what you can do for them.</a:t>
            </a:r>
          </a:p>
          <a:p>
            <a:pPr>
              <a:buClrTx/>
              <a:buSzPct val="100000"/>
              <a:buFont typeface="Arial" panose="020B0604020202020204" pitchFamily="34" charset="0"/>
              <a:buChar char="•"/>
            </a:pPr>
            <a:r>
              <a:rPr lang="en-US" sz="2400" b="0" dirty="0">
                <a:latin typeface="Arial" panose="020B0604020202020204" pitchFamily="34" charset="0"/>
                <a:cs typeface="Arial" panose="020B0604020202020204" pitchFamily="34" charset="0"/>
              </a:rPr>
              <a:t>It shows the </a:t>
            </a:r>
            <a:r>
              <a:rPr lang="en-US" sz="2400" b="0" u="sng" dirty="0">
                <a:latin typeface="Arial" panose="020B0604020202020204" pitchFamily="34" charset="0"/>
                <a:cs typeface="Arial" panose="020B0604020202020204" pitchFamily="34" charset="0"/>
              </a:rPr>
              <a:t>skills</a:t>
            </a:r>
            <a:r>
              <a:rPr lang="en-US" sz="2400" b="0" dirty="0">
                <a:latin typeface="Arial" panose="020B0604020202020204" pitchFamily="34" charset="0"/>
                <a:cs typeface="Arial" panose="020B0604020202020204" pitchFamily="34" charset="0"/>
              </a:rPr>
              <a:t> you have developed.</a:t>
            </a:r>
          </a:p>
          <a:p>
            <a:pPr>
              <a:buClrTx/>
              <a:buSzPct val="100000"/>
              <a:buFont typeface="Arial" panose="020B0604020202020204" pitchFamily="34" charset="0"/>
              <a:buChar char="•"/>
            </a:pPr>
            <a:r>
              <a:rPr lang="en-US" sz="2400" dirty="0">
                <a:latin typeface="Arial" panose="020B0604020202020204" pitchFamily="34" charset="0"/>
                <a:cs typeface="Arial" panose="020B0604020202020204" pitchFamily="34" charset="0"/>
              </a:rPr>
              <a:t>It can show the </a:t>
            </a:r>
            <a:r>
              <a:rPr lang="en-US" sz="2400" u="sng" dirty="0">
                <a:latin typeface="Arial" panose="020B0604020202020204" pitchFamily="34" charset="0"/>
                <a:cs typeface="Arial" panose="020B0604020202020204" pitchFamily="34" charset="0"/>
              </a:rPr>
              <a:t>traits</a:t>
            </a:r>
            <a:r>
              <a:rPr lang="en-US" sz="2400" dirty="0">
                <a:latin typeface="Arial" panose="020B0604020202020204" pitchFamily="34" charset="0"/>
                <a:cs typeface="Arial" panose="020B0604020202020204" pitchFamily="34" charset="0"/>
              </a:rPr>
              <a:t> you have and who you are as a person.</a:t>
            </a:r>
          </a:p>
          <a:p>
            <a:pPr>
              <a:buClrTx/>
              <a:buSzPct val="100000"/>
              <a:buFont typeface="Arial" panose="020B0604020202020204" pitchFamily="34" charset="0"/>
              <a:buChar char="•"/>
            </a:pPr>
            <a:r>
              <a:rPr lang="en-US" sz="2400" b="0" dirty="0">
                <a:latin typeface="Arial" panose="020B0604020202020204" pitchFamily="34" charset="0"/>
                <a:cs typeface="Arial" panose="020B0604020202020204" pitchFamily="34" charset="0"/>
              </a:rPr>
              <a:t>It shows your accomplishments are </a:t>
            </a:r>
            <a:r>
              <a:rPr lang="en-US" sz="2400" b="0" u="sng" dirty="0">
                <a:latin typeface="Arial" panose="020B0604020202020204" pitchFamily="34" charset="0"/>
                <a:cs typeface="Arial" panose="020B0604020202020204" pitchFamily="34" charset="0"/>
              </a:rPr>
              <a:t>repeatable</a:t>
            </a:r>
            <a:r>
              <a:rPr lang="en-US" sz="2400" b="0" dirty="0">
                <a:latin typeface="Arial" panose="020B0604020202020204" pitchFamily="34" charset="0"/>
                <a:cs typeface="Arial" panose="020B0604020202020204" pitchFamily="34" charset="0"/>
              </a:rPr>
              <a:t>.</a:t>
            </a:r>
          </a:p>
          <a:p>
            <a:pPr>
              <a:buClrTx/>
              <a:buSzPct val="100000"/>
              <a:buFont typeface="Arial" panose="020B0604020202020204" pitchFamily="34" charset="0"/>
              <a:buChar char="•"/>
            </a:pPr>
            <a:r>
              <a:rPr lang="en-US" sz="2400" dirty="0">
                <a:latin typeface="Arial" panose="020B0604020202020204" pitchFamily="34" charset="0"/>
                <a:cs typeface="Arial" panose="020B0604020202020204" pitchFamily="34" charset="0"/>
              </a:rPr>
              <a:t>Memorable to the hiring manager</a:t>
            </a:r>
          </a:p>
          <a:p>
            <a:pPr lvl="1">
              <a:buClrTx/>
              <a:buSzPct val="100000"/>
              <a:buFont typeface="Arial" panose="020B0604020202020204" pitchFamily="34" charset="0"/>
              <a:buChar char="•"/>
            </a:pPr>
            <a:r>
              <a:rPr lang="en-US" sz="2000" dirty="0">
                <a:latin typeface="Arial" panose="020B0604020202020204" pitchFamily="34" charset="0"/>
                <a:cs typeface="Arial" panose="020B0604020202020204" pitchFamily="34" charset="0"/>
              </a:rPr>
              <a:t>People remember stories more than facts, and</a:t>
            </a:r>
          </a:p>
          <a:p>
            <a:pPr lvl="1">
              <a:buClrTx/>
              <a:buSzPct val="100000"/>
              <a:buFont typeface="Arial" panose="020B0604020202020204" pitchFamily="34" charset="0"/>
              <a:buChar char="•"/>
            </a:pPr>
            <a:r>
              <a:rPr lang="en-US" sz="2000" dirty="0">
                <a:latin typeface="Arial" panose="020B0604020202020204" pitchFamily="34" charset="0"/>
                <a:cs typeface="Arial" panose="020B0604020202020204" pitchFamily="34" charset="0"/>
              </a:rPr>
              <a:t>Stories with numbers provide credibility and context.</a:t>
            </a:r>
          </a:p>
          <a:p>
            <a:pPr>
              <a:buClrTx/>
              <a:buSzPct val="100000"/>
              <a:buFont typeface="Arial" panose="020B0604020202020204" pitchFamily="34" charset="0"/>
              <a:buChar char="•"/>
            </a:pPr>
            <a:endParaRPr lang="en-US" sz="2000" b="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09600" y="457200"/>
            <a:ext cx="8153400" cy="914400"/>
          </a:xfr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en-US" sz="3600" cap="none" dirty="0">
                <a:solidFill>
                  <a:srgbClr val="92D050"/>
                </a:solidFill>
                <a:effectLst/>
                <a:latin typeface="Arial" panose="020B0604020202020204" pitchFamily="34" charset="0"/>
                <a:cs typeface="Arial" panose="020B0604020202020204" pitchFamily="34" charset="0"/>
              </a:rPr>
              <a:t>C.A.R. Method - Benefits</a:t>
            </a:r>
          </a:p>
        </p:txBody>
      </p:sp>
    </p:spTree>
    <p:extLst>
      <p:ext uri="{BB962C8B-B14F-4D97-AF65-F5344CB8AC3E}">
        <p14:creationId xmlns:p14="http://schemas.microsoft.com/office/powerpoint/2010/main" val="277474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18689</TotalTime>
  <Words>2343</Words>
  <Application>Microsoft Office PowerPoint</Application>
  <PresentationFormat>On-screen Show (4:3)</PresentationFormat>
  <Paragraphs>306</Paragraphs>
  <Slides>24</Slides>
  <Notes>7</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24</vt:i4>
      </vt:variant>
    </vt:vector>
  </HeadingPairs>
  <TitlesOfParts>
    <vt:vector size="38" baseType="lpstr">
      <vt:lpstr>Arial</vt:lpstr>
      <vt:lpstr>Arial Narrow</vt:lpstr>
      <vt:lpstr>Calibri</vt:lpstr>
      <vt:lpstr>Courier New</vt:lpstr>
      <vt:lpstr>Lucida Sans Unicode</vt:lpstr>
      <vt:lpstr>Noto Sans</vt:lpstr>
      <vt:lpstr>Verdana</vt:lpstr>
      <vt:lpstr>Wingdings</vt:lpstr>
      <vt:lpstr>Wingdings 2</vt:lpstr>
      <vt:lpstr>Wingdings 3</vt:lpstr>
      <vt:lpstr>Concourse</vt:lpstr>
      <vt:lpstr>Custom Design</vt:lpstr>
      <vt:lpstr>1_Custom Design</vt:lpstr>
      <vt:lpstr>Office Theme</vt:lpstr>
      <vt:lpstr>C.A.R. Stories </vt:lpstr>
      <vt:lpstr>PowerPoint Presentation</vt:lpstr>
      <vt:lpstr>Today’s Agenda</vt:lpstr>
      <vt:lpstr>The Pyramid of Success  &amp; CAR Stories</vt:lpstr>
      <vt:lpstr>STAR, SOAR &amp; CAR Methods</vt:lpstr>
      <vt:lpstr>What Hiring Managers Are Looking  For In An Interview</vt:lpstr>
      <vt:lpstr>C.A.R. Method - Introduction</vt:lpstr>
      <vt:lpstr>C.A.R. Method - Delivery</vt:lpstr>
      <vt:lpstr>C.A.R. Method - Benefits</vt:lpstr>
      <vt:lpstr>A Non-CAR Answer In An Interview</vt:lpstr>
      <vt:lpstr>CAR Story Answer</vt:lpstr>
      <vt:lpstr>  Skills       Traits</vt:lpstr>
      <vt:lpstr>PowerPoint Presentation</vt:lpstr>
      <vt:lpstr>PowerPoint Presentation</vt:lpstr>
      <vt:lpstr>PowerPoint Presentation</vt:lpstr>
      <vt:lpstr>PowerPoint Presentation</vt:lpstr>
      <vt:lpstr>What Is A CAR Story?  (Remember to make it an interesting story)</vt:lpstr>
      <vt:lpstr>How To Create A CAR Story</vt:lpstr>
      <vt:lpstr>PowerPoint Presentation</vt:lpstr>
      <vt:lpstr>Thank You </vt:lpstr>
      <vt:lpstr>What Is A CAR Story?  (Remember to make it an interesting story)</vt:lpstr>
      <vt:lpstr>C.A.R. Story Template (Remember to make it an interesting story)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dc:creator>
  <cp:lastModifiedBy>Dianne Digianantonio</cp:lastModifiedBy>
  <cp:revision>545</cp:revision>
  <cp:lastPrinted>2020-05-19T03:00:12Z</cp:lastPrinted>
  <dcterms:created xsi:type="dcterms:W3CDTF">2018-07-30T23:27:43Z</dcterms:created>
  <dcterms:modified xsi:type="dcterms:W3CDTF">2022-06-28T23:10:24Z</dcterms:modified>
</cp:coreProperties>
</file>