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90" r:id="rId5"/>
  </p:sldMasterIdLst>
  <p:notesMasterIdLst>
    <p:notesMasterId r:id="rId19"/>
  </p:notesMasterIdLst>
  <p:handoutMasterIdLst>
    <p:handoutMasterId r:id="rId20"/>
  </p:handoutMasterIdLst>
  <p:sldIdLst>
    <p:sldId id="373" r:id="rId6"/>
    <p:sldId id="376" r:id="rId7"/>
    <p:sldId id="362" r:id="rId8"/>
    <p:sldId id="354" r:id="rId9"/>
    <p:sldId id="372" r:id="rId10"/>
    <p:sldId id="369" r:id="rId11"/>
    <p:sldId id="365" r:id="rId12"/>
    <p:sldId id="371" r:id="rId13"/>
    <p:sldId id="367" r:id="rId14"/>
    <p:sldId id="363" r:id="rId15"/>
    <p:sldId id="370" r:id="rId16"/>
    <p:sldId id="378" r:id="rId17"/>
    <p:sldId id="379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879F02D-6754-433B-9996-6384C437EB7E}">
          <p14:sldIdLst>
            <p14:sldId id="373"/>
            <p14:sldId id="376"/>
            <p14:sldId id="362"/>
            <p14:sldId id="354"/>
            <p14:sldId id="372"/>
            <p14:sldId id="369"/>
            <p14:sldId id="365"/>
            <p14:sldId id="371"/>
            <p14:sldId id="367"/>
          </p14:sldIdLst>
        </p14:section>
        <p14:section name="Untitled Section" id="{668AC364-F25C-471C-BFAB-6BF262E2C8F3}">
          <p14:sldIdLst>
            <p14:sldId id="363"/>
            <p14:sldId id="370"/>
            <p14:sldId id="378"/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CC0000"/>
    <a:srgbClr val="33CCFF"/>
    <a:srgbClr val="FFFFCC"/>
    <a:srgbClr val="F1F896"/>
    <a:srgbClr val="66CCFF"/>
    <a:srgbClr val="ABABE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2" autoAdjust="0"/>
    <p:restoredTop sz="94595" autoAdjust="0"/>
  </p:normalViewPr>
  <p:slideViewPr>
    <p:cSldViewPr>
      <p:cViewPr varScale="1">
        <p:scale>
          <a:sx n="68" d="100"/>
          <a:sy n="68" d="100"/>
        </p:scale>
        <p:origin x="53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defTabSz="912813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defTabSz="912813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03DCDDF-5DD8-416E-92D4-3FEA516B2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cs typeface="+mn-cs"/>
              </a:defRPr>
            </a:lvl1pPr>
          </a:lstStyle>
          <a:p>
            <a:pPr>
              <a:defRPr/>
            </a:pPr>
            <a:fld id="{E5BF247A-30BA-4A1F-AE10-A28615807F63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cs typeface="+mn-cs"/>
              </a:defRPr>
            </a:lvl1pPr>
          </a:lstStyle>
          <a:p>
            <a:pPr>
              <a:defRPr/>
            </a:pPr>
            <a:fld id="{3C2EED4F-CA61-46B3-BEF5-7791DA88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29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3E363-7F99-46F9-AF3A-831B6BE762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47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Can you make it so the red x doesn’t hide the words. An you put “reject you” on a separate line?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C628C3-DBD6-4193-A3A7-B6769AF9CB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7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687B0-0263-4C02-859E-14539A4A2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386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D559-54E7-445B-BF9A-BB26A8FCB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507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374D6-0FF2-4A4E-9670-3B2504D95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186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C1615-355B-4F84-BBE5-0A5EC79CF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275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7B84-148E-4CF8-8675-D7D53E5496A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AC4-5BBF-42C8-80FE-529B86B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7B84-148E-4CF8-8675-D7D53E5496A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AC4-5BBF-42C8-80FE-529B86B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7B84-148E-4CF8-8675-D7D53E5496A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AC4-5BBF-42C8-80FE-529B86B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7B84-148E-4CF8-8675-D7D53E5496A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AC4-5BBF-42C8-80FE-529B86B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7B84-148E-4CF8-8675-D7D53E5496A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AC4-5BBF-42C8-80FE-529B86B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7B84-148E-4CF8-8675-D7D53E5496A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AC4-5BBF-42C8-80FE-529B86B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7B84-148E-4CF8-8675-D7D53E5496A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AC4-5BBF-42C8-80FE-529B86B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3B540-0F65-4820-AF32-CDCB08B4A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25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7B84-148E-4CF8-8675-D7D53E5496A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AC4-5BBF-42C8-80FE-529B86B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7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7B84-148E-4CF8-8675-D7D53E5496A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AC4-5BBF-42C8-80FE-529B86B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7B84-148E-4CF8-8675-D7D53E5496A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AC4-5BBF-42C8-80FE-529B86B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7B84-148E-4CF8-8675-D7D53E5496A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7AC4-5BBF-42C8-80FE-529B86B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57D9E-26C3-4127-A39B-EBBBBBD3F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129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048DF-9F94-4295-9325-147EC6FE3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939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AD5E-FB02-4DF4-8922-256BBFAD8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719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AAEDF-F3BD-482E-921A-65E4E5187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40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13A5-E63F-4771-B99D-1D04C646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594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DF890-4F20-41BD-BC82-5DA826CB6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05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8E349-FC48-45BB-B5DC-828941E25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522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fld id="{2C852C84-E260-465C-B2F5-DD5B5EC9C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07B84-148E-4CF8-8675-D7D53E5496A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37AC4-5BBF-42C8-80FE-529B86B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9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1734800" cy="1600200"/>
          </a:xfrm>
          <a:solidFill>
            <a:srgbClr val="FF0000"/>
          </a:solidFill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</a:rPr>
              <a:t>Panel Interview Workshop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05000"/>
            <a:ext cx="11734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1"/>
            <a:ext cx="11658600" cy="4876799"/>
          </a:xfrm>
        </p:spPr>
        <p:txBody>
          <a:bodyPr/>
          <a:lstStyle/>
          <a:p>
            <a:r>
              <a:rPr lang="en-US" sz="2400" dirty="0"/>
              <a:t>Project self-confidence! </a:t>
            </a:r>
          </a:p>
          <a:p>
            <a:pPr lvl="0"/>
            <a:r>
              <a:rPr lang="en-US" sz="2400" dirty="0"/>
              <a:t>This is a great opportunity to learn about the company’s culture and dynamics within the organization</a:t>
            </a:r>
          </a:p>
          <a:p>
            <a:pPr lvl="0"/>
            <a:r>
              <a:rPr lang="en-US" sz="2400" dirty="0"/>
              <a:t>Have 10 thoughtful questions</a:t>
            </a:r>
          </a:p>
          <a:p>
            <a:pPr lvl="0"/>
            <a:r>
              <a:rPr lang="en-US" sz="2400" dirty="0"/>
              <a:t>This is an interrogation make it a conversation! </a:t>
            </a:r>
          </a:p>
          <a:p>
            <a:pPr lvl="0"/>
            <a:r>
              <a:rPr lang="en-US" sz="2400" dirty="0"/>
              <a:t>If you prepare and come armed with a positive attitude and plenty of S.T.A.R. Stories, then you should have nothing to worry about</a:t>
            </a:r>
          </a:p>
          <a:p>
            <a:pPr lvl="0"/>
            <a:r>
              <a:rPr lang="en-US" sz="2400" dirty="0"/>
              <a:t>At the close of the interview promptly thank the participants and follow up with “Thank You” notes later that day</a:t>
            </a:r>
          </a:p>
          <a:p>
            <a:pPr lvl="0"/>
            <a:r>
              <a:rPr lang="en-US" sz="2400" dirty="0"/>
              <a:t>Have fun and be yourself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6586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396266"/>
            <a:ext cx="7010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Panel Interview Tips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:\Users\kanderson\AppData\Local\Microsoft\Windows\Temporary Internet Files\Content.IE5\5R03H0XM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75" y="4724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304175E-5A39-4FA6-ACB1-B9D924FBA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04801"/>
            <a:ext cx="11430000" cy="1600199"/>
          </a:xfrm>
          <a:solidFill>
            <a:schemeClr val="tx1"/>
          </a:solidFill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Panel Interview Tips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11430000" cy="3048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Don’t focus only on the decision makers and ignore lower level or more silent panel members</a:t>
            </a:r>
          </a:p>
          <a:p>
            <a:pPr algn="l">
              <a:defRPr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Because they are a part of the process, they have the ability to reject you</a:t>
            </a:r>
          </a:p>
          <a:p>
            <a:pPr>
              <a:defRPr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43612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Panel Interview Workshop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800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Make sure you know everyone's name on the panel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Each </a:t>
            </a:r>
            <a:r>
              <a:rPr lang="en-US" sz="2000" u="sng" dirty="0"/>
              <a:t>Panel Member</a:t>
            </a:r>
            <a:r>
              <a:rPr lang="en-US" sz="2000" dirty="0"/>
              <a:t> will ask the I</a:t>
            </a:r>
            <a:r>
              <a:rPr lang="en-US" sz="2000" u="sng" dirty="0"/>
              <a:t>nterviewee</a:t>
            </a:r>
            <a:r>
              <a:rPr lang="en-US" sz="2000" dirty="0"/>
              <a:t> 1 question (from the list of questions provided).</a:t>
            </a:r>
          </a:p>
          <a:p>
            <a:pPr lvl="1" indent="-342900"/>
            <a:r>
              <a:rPr lang="en-US" sz="1800" dirty="0"/>
              <a:t>The Interviewee should use a S.T.A.R. Story response when appropriate (Tell me about a time…)</a:t>
            </a:r>
          </a:p>
          <a:p>
            <a:pPr lvl="1" indent="-342900"/>
            <a:r>
              <a:rPr lang="en-US" sz="1800" dirty="0"/>
              <a:t>Try to keep answers to 1 minute.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After each response, the panel may provide brief feedback to the interviewee. </a:t>
            </a:r>
          </a:p>
          <a:p>
            <a:pPr marL="857250" lvl="1" indent="-457200"/>
            <a:r>
              <a:rPr lang="en-US" sz="1800" dirty="0"/>
              <a:t>(7 minutes of feedback per interviewee).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Panel then moves to the next interviewee (Repeat steps 2-3).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Total Breakout Session is 60 minutes:</a:t>
            </a:r>
          </a:p>
          <a:p>
            <a:pPr marL="857250" lvl="1" indent="-457200"/>
            <a:r>
              <a:rPr lang="en-US" sz="1800" dirty="0"/>
              <a:t>(5 interviewees)  X  (10 minutes each) = 50-60 minutes.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Each breakout group should plan to share their panel interview experience.  (Allow 15 minutes total during full session)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4584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62FA-56C0-4F10-BC79-E1E682D0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74" y="322317"/>
            <a:ext cx="109728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</a:rPr>
              <a:t>BEAUTIFUL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NORTHEAST</a:t>
            </a:r>
            <a:r>
              <a:rPr lang="en-US" sz="5400" b="1" dirty="0">
                <a:solidFill>
                  <a:srgbClr val="FF0000"/>
                </a:solidFill>
              </a:rPr>
              <a:t>  OHIO</a:t>
            </a:r>
          </a:p>
        </p:txBody>
      </p:sp>
      <p:pic>
        <p:nvPicPr>
          <p:cNvPr id="1026" name="Picture 2" descr="Leaves changing, falling across Northeast Ohio: Share your photos! |  wkyc.com">
            <a:extLst>
              <a:ext uri="{FF2B5EF4-FFF2-40B4-BE49-F238E27FC236}">
                <a16:creationId xmlns:a16="http://schemas.microsoft.com/office/drawing/2014/main" id="{ACD4B21B-8337-450E-8E82-B2C34F9363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10972800" cy="508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926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1734800" cy="1600200"/>
          </a:xfrm>
          <a:solidFill>
            <a:schemeClr val="tx1"/>
          </a:solidFill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</a:rPr>
              <a:t>Panel Interview Workshop?</a:t>
            </a:r>
          </a:p>
        </p:txBody>
      </p:sp>
      <p:pic>
        <p:nvPicPr>
          <p:cNvPr id="1030" name="Picture 6" descr="How to not look like a hostage in your next Zoom meeting">
            <a:extLst>
              <a:ext uri="{FF2B5EF4-FFF2-40B4-BE49-F238E27FC236}">
                <a16:creationId xmlns:a16="http://schemas.microsoft.com/office/drawing/2014/main" id="{D5DABD2A-1603-40B9-8364-4CD5BB7AC7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40313"/>
            <a:ext cx="9448800" cy="478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334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11734800" cy="1295400"/>
          </a:xfrm>
          <a:solidFill>
            <a:schemeClr val="tx1"/>
          </a:solidFill>
        </p:spPr>
        <p:txBody>
          <a:bodyPr anchor="ctr"/>
          <a:lstStyle/>
          <a:p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Why Companies Use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11734800" cy="48006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Panel Interviews may be done On-Line</a:t>
            </a:r>
          </a:p>
          <a:p>
            <a:endParaRPr lang="en-US" sz="2800" dirty="0"/>
          </a:p>
          <a:p>
            <a:r>
              <a:rPr lang="en-US" sz="2800" dirty="0"/>
              <a:t>It’s an easy way for several people to get to know you quickly</a:t>
            </a:r>
          </a:p>
          <a:p>
            <a:endParaRPr lang="en-US" sz="2800" dirty="0"/>
          </a:p>
          <a:p>
            <a:r>
              <a:rPr lang="en-US" sz="2800" dirty="0"/>
              <a:t>Helpful when a company needs to get hiring consensus from multiple people</a:t>
            </a:r>
          </a:p>
          <a:p>
            <a:pPr marL="0" lvl="0" indent="0">
              <a:buNone/>
            </a:pPr>
            <a:endParaRPr lang="en-US" sz="2800" dirty="0"/>
          </a:p>
          <a:p>
            <a:r>
              <a:rPr lang="en-US" sz="2800" dirty="0"/>
              <a:t>Demonstrates how you interact, and can potentially work with, different groups in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180903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15"/>
          <p:cNvSpPr>
            <a:spLocks noChangeArrowheads="1"/>
          </p:cNvSpPr>
          <p:nvPr/>
        </p:nvSpPr>
        <p:spPr bwMode="auto">
          <a:xfrm>
            <a:off x="381000" y="398208"/>
            <a:ext cx="11582400" cy="11257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Panel Interviews</a:t>
            </a:r>
            <a:endParaRPr lang="en-US" sz="4400" b="1" dirty="0">
              <a:latin typeface="Arial Black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1000" y="1752600"/>
            <a:ext cx="1158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US" sz="4000" b="1" dirty="0"/>
              <a:t>Challenges: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Fielding questions from people with different agendas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Trying to establish rapport with multiple people at once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More things for you to remember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Interview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r>
              <a:rPr lang="en-US" sz="2800" dirty="0"/>
              <a:t>Review the job description and list specific examples of results and accomplishments that show how you add value or meet their needs S.T.A.R. Stories</a:t>
            </a:r>
          </a:p>
          <a:p>
            <a:endParaRPr lang="en-US" sz="2800" dirty="0"/>
          </a:p>
          <a:p>
            <a:pPr lvl="0"/>
            <a:r>
              <a:rPr lang="en-US" sz="2800" dirty="0"/>
              <a:t>Review your resume and make sure it is accurate and you know it cold, including S.T.A.R. Stories</a:t>
            </a:r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Interviewers will expect you to have knowledge of the job role, the company, its products, services and competitors, how it's viewed and issues within the market</a:t>
            </a:r>
          </a:p>
          <a:p>
            <a:endParaRPr lang="en-US" sz="20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659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Interview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pPr lvl="0"/>
            <a:r>
              <a:rPr lang="en-US" sz="2800" dirty="0"/>
              <a:t>Ask the recruitment consultant or the person who set up the interview who will be on the Panel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Learn names and research their roles, career background and recent work success (which should also help you ask them relevant questions)</a:t>
            </a:r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Practice Panel Interviewing by asking NCENG Leadership to set up additional practice sessions to help you get used to the environment</a:t>
            </a:r>
          </a:p>
          <a:p>
            <a:endParaRPr lang="en-US" sz="20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21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600" y="914400"/>
            <a:ext cx="8229600" cy="2667000"/>
          </a:xfrm>
        </p:spPr>
        <p:txBody>
          <a:bodyPr>
            <a:noAutofit/>
          </a:bodyPr>
          <a:lstStyle/>
          <a:p>
            <a:r>
              <a:rPr lang="en-US" sz="8000" b="1" dirty="0">
                <a:latin typeface="Algerian" panose="04020705040A02060702" pitchFamily="82" charset="0"/>
              </a:rPr>
              <a:t>HIGHLIGHT YOUR </a:t>
            </a:r>
            <a:br>
              <a:rPr lang="en-US" sz="7200" dirty="0"/>
            </a:b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11430000" cy="6477000"/>
          </a:xfrm>
          <a:ln w="2540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b="1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12000" b="1" dirty="0">
                <a:solidFill>
                  <a:srgbClr val="FF0000"/>
                </a:solidFill>
                <a:latin typeface="Arial Black" panose="020B0A04020102020204" pitchFamily="34" charset="0"/>
              </a:rPr>
              <a:t>Value</a:t>
            </a:r>
          </a:p>
          <a:p>
            <a:pPr marL="0" indent="0" algn="ctr">
              <a:buNone/>
            </a:pPr>
            <a:r>
              <a:rPr lang="en-US" sz="6600" b="1" dirty="0">
                <a:latin typeface="Algerian" panose="04020705040A02060702" pitchFamily="82" charset="0"/>
              </a:rPr>
              <a:t>With S.T.A.R. Stories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2362200"/>
            <a:ext cx="18288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3622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3140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73162"/>
          </a:xfrm>
          <a:solidFill>
            <a:schemeClr val="tx1"/>
          </a:solidFill>
        </p:spPr>
        <p:txBody>
          <a:bodyPr/>
          <a:lstStyle/>
          <a:p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Panel Interview Tips</a:t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90696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Introductions:</a:t>
            </a:r>
          </a:p>
          <a:p>
            <a:pPr lvl="0"/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Don’t Shake hands - New Rules</a:t>
            </a:r>
            <a:r>
              <a:rPr lang="en-US" sz="2800" dirty="0"/>
              <a:t>)</a:t>
            </a:r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 Address each person and repeat their name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Either position their business cards in front you or write their name in order of their position</a:t>
            </a:r>
          </a:p>
          <a:p>
            <a:pPr marL="0" indent="0">
              <a:buNone/>
            </a:pPr>
            <a:endParaRPr lang="en-US" sz="2800" dirty="0"/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Ask to take notes, take notes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65" y="288851"/>
            <a:ext cx="10972800" cy="1143000"/>
          </a:xfrm>
          <a:solidFill>
            <a:schemeClr val="tx1"/>
          </a:solidFill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Panel Interview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r>
              <a:rPr lang="en-US" sz="2800" dirty="0"/>
              <a:t>Address everyone when answering a question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Whoever asks the question, face them to initially answer and then turn to the others to complete the answer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When you finish answering, ask “does that answer your question” or “is that enough detail” and look to others for follow up questions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Understand what each person’s position is in the company and address them when speaking in their area of expertise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489173BEFDC046A92876DE5F33B09C" ma:contentTypeVersion="6" ma:contentTypeDescription="Create a new document." ma:contentTypeScope="" ma:versionID="cdb9f13f9f5e9600f11adca615289f90">
  <xsd:schema xmlns:xsd="http://www.w3.org/2001/XMLSchema" xmlns:xs="http://www.w3.org/2001/XMLSchema" xmlns:p="http://schemas.microsoft.com/office/2006/metadata/properties" xmlns:ns2="fefdbf1b-5753-4f19-9b10-349e2f04e759" xmlns:ns3="6866a447-57f1-48e5-bf86-ac82782c7b83" targetNamespace="http://schemas.microsoft.com/office/2006/metadata/properties" ma:root="true" ma:fieldsID="12d4bfb924bef26df8bc081b3b2345cf" ns2:_="" ns3:_="">
    <xsd:import namespace="fefdbf1b-5753-4f19-9b10-349e2f04e759"/>
    <xsd:import namespace="6866a447-57f1-48e5-bf86-ac82782c7b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Siz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dbf1b-5753-4f19-9b10-349e2f04e75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6a447-57f1-48e5-bf86-ac82782c7b83" elementFormDefault="qualified">
    <xsd:import namespace="http://schemas.microsoft.com/office/2006/documentManagement/types"/>
    <xsd:import namespace="http://schemas.microsoft.com/office/infopath/2007/PartnerControls"/>
    <xsd:element name="Size" ma:index="13" nillable="true" ma:displayName="Sample" ma:internalName="Siz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ze xmlns="6866a447-57f1-48e5-bf86-ac82782c7b8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3E497-B6FA-4216-B9A3-8DD61736B5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fdbf1b-5753-4f19-9b10-349e2f04e759"/>
    <ds:schemaRef ds:uri="6866a447-57f1-48e5-bf86-ac82782c7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68AE2D-FE00-43B5-964C-CA503B3D29CC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6866a447-57f1-48e5-bf86-ac82782c7b83"/>
    <ds:schemaRef ds:uri="fefdbf1b-5753-4f19-9b10-349e2f04e75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F14C10-8B11-421A-96A9-19D635D467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3002</TotalTime>
  <Words>673</Words>
  <Application>Microsoft Office PowerPoint</Application>
  <PresentationFormat>Widescreen</PresentationFormat>
  <Paragraphs>86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Algerian</vt:lpstr>
      <vt:lpstr>Arial</vt:lpstr>
      <vt:lpstr>Arial Black</vt:lpstr>
      <vt:lpstr>Calibri</vt:lpstr>
      <vt:lpstr>Times New Roman</vt:lpstr>
      <vt:lpstr>Default Design</vt:lpstr>
      <vt:lpstr>Office Theme</vt:lpstr>
      <vt:lpstr>Panel Interview Workshop</vt:lpstr>
      <vt:lpstr>Panel Interview Workshop?</vt:lpstr>
      <vt:lpstr>Why Companies Use Them</vt:lpstr>
      <vt:lpstr>PowerPoint Presentation</vt:lpstr>
      <vt:lpstr>Interview Preparation</vt:lpstr>
      <vt:lpstr>Interview Preparation</vt:lpstr>
      <vt:lpstr>HIGHLIGHT YOUR  </vt:lpstr>
      <vt:lpstr> Panel Interview Tips </vt:lpstr>
      <vt:lpstr>Panel Interview Tips</vt:lpstr>
      <vt:lpstr>PowerPoint Presentation</vt:lpstr>
      <vt:lpstr>Panel Interview Tips</vt:lpstr>
      <vt:lpstr>Panel Interview Workshop Ground Rules</vt:lpstr>
      <vt:lpstr>BEAUTIFUL NORTHEAST  OHIO</vt:lpstr>
    </vt:vector>
  </TitlesOfParts>
  <Company>Bruner Cox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INTERVIEWING SKILLS</dc:title>
  <dc:creator>Default</dc:creator>
  <cp:lastModifiedBy>Patrick Fladung</cp:lastModifiedBy>
  <cp:revision>309</cp:revision>
  <dcterms:created xsi:type="dcterms:W3CDTF">2003-03-18T18:08:12Z</dcterms:created>
  <dcterms:modified xsi:type="dcterms:W3CDTF">2020-10-20T00:40:48Z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0x010100BF489173BEFDC046A92876DE5F33B09C</vt:lpwstr>
  </property>
</Properties>
</file>