
<file path=[Content_Types].xml><?xml version="1.0" encoding="utf-8"?>
<Types xmlns="http://schemas.openxmlformats.org/package/2006/content-types">
  <Default Extension="png" ContentType="image/png"/>
  <Default Extension="jpeg" ContentType="image/jpeg"/>
  <Default Extension="com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12.xml" ContentType="application/vnd.openxmlformats-officedocument.presentationml.notesSlide+xml"/>
  <Override PartName="/ppt/comments/comment9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comment10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notesMasterIdLst>
    <p:notesMasterId r:id="rId49"/>
  </p:notesMasterIdLst>
  <p:handoutMasterIdLst>
    <p:handoutMasterId r:id="rId50"/>
  </p:handoutMasterIdLst>
  <p:sldIdLst>
    <p:sldId id="274" r:id="rId5"/>
    <p:sldId id="353" r:id="rId6"/>
    <p:sldId id="357" r:id="rId7"/>
    <p:sldId id="355" r:id="rId8"/>
    <p:sldId id="370" r:id="rId9"/>
    <p:sldId id="296" r:id="rId10"/>
    <p:sldId id="356" r:id="rId11"/>
    <p:sldId id="358" r:id="rId12"/>
    <p:sldId id="354" r:id="rId13"/>
    <p:sldId id="300" r:id="rId14"/>
    <p:sldId id="359" r:id="rId15"/>
    <p:sldId id="325" r:id="rId16"/>
    <p:sldId id="302" r:id="rId17"/>
    <p:sldId id="346" r:id="rId18"/>
    <p:sldId id="347" r:id="rId19"/>
    <p:sldId id="304" r:id="rId20"/>
    <p:sldId id="305" r:id="rId21"/>
    <p:sldId id="306" r:id="rId22"/>
    <p:sldId id="312" r:id="rId23"/>
    <p:sldId id="313" r:id="rId24"/>
    <p:sldId id="330" r:id="rId25"/>
    <p:sldId id="371" r:id="rId26"/>
    <p:sldId id="344" r:id="rId27"/>
    <p:sldId id="335" r:id="rId28"/>
    <p:sldId id="336" r:id="rId29"/>
    <p:sldId id="345" r:id="rId30"/>
    <p:sldId id="338" r:id="rId31"/>
    <p:sldId id="337" r:id="rId32"/>
    <p:sldId id="339" r:id="rId33"/>
    <p:sldId id="334" r:id="rId34"/>
    <p:sldId id="340" r:id="rId35"/>
    <p:sldId id="368" r:id="rId36"/>
    <p:sldId id="369" r:id="rId37"/>
    <p:sldId id="360" r:id="rId38"/>
    <p:sldId id="362" r:id="rId39"/>
    <p:sldId id="348" r:id="rId40"/>
    <p:sldId id="350" r:id="rId41"/>
    <p:sldId id="351" r:id="rId42"/>
    <p:sldId id="363" r:id="rId43"/>
    <p:sldId id="352" r:id="rId44"/>
    <p:sldId id="317" r:id="rId45"/>
    <p:sldId id="261" r:id="rId46"/>
    <p:sldId id="320" r:id="rId47"/>
    <p:sldId id="324" r:id="rId48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elyn Hronec" initials="EH" lastIdx="10" clrIdx="0">
    <p:extLst>
      <p:ext uri="{19B8F6BF-5375-455C-9EA6-DF929625EA0E}">
        <p15:presenceInfo xmlns:p15="http://schemas.microsoft.com/office/powerpoint/2012/main" userId="Evelyn Hrone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FF"/>
    <a:srgbClr val="CCFFCC"/>
    <a:srgbClr val="CC0000"/>
    <a:srgbClr val="009CD8"/>
    <a:srgbClr val="0C669B"/>
    <a:srgbClr val="33CCFF"/>
    <a:srgbClr val="FFFFCC"/>
    <a:srgbClr val="F1F896"/>
    <a:srgbClr val="66CCFF"/>
    <a:srgbClr val="ABA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06" autoAdjust="0"/>
    <p:restoredTop sz="94595" autoAdjust="0"/>
  </p:normalViewPr>
  <p:slideViewPr>
    <p:cSldViewPr>
      <p:cViewPr varScale="1">
        <p:scale>
          <a:sx n="84" d="100"/>
          <a:sy n="84" d="100"/>
        </p:scale>
        <p:origin x="113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26T16:07:50.614" idx="2">
    <p:pos x="10" y="10"/>
    <p:text>Can you please change Skype to Video (change picture as well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26T16:12:43.483" idx="10">
    <p:pos x="10" y="10"/>
    <p:text>Change the skype to video. Maybe a computer or phone would be better…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26T16:08:22.781" idx="3">
    <p:pos x="10" y="10"/>
    <p:text>This is the first time I’m noticing the line going through our loge. Can you please fix?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26T16:06:30.045" idx="1">
    <p:pos x="10" y="10"/>
    <p:text>Can we jazz this up a bit? You can change the wording around if you need to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26T16:09:05.229" idx="4">
    <p:pos x="10" y="10"/>
    <p:text>Get rid of line through logo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26T16:09:29.436" idx="5">
    <p:pos x="10" y="10"/>
    <p:text>Fix line please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26T16:09:51.147" idx="6">
    <p:pos x="10" y="10"/>
    <p:text>Correct the line please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26T16:10:08.266" idx="7">
    <p:pos x="10" y="10"/>
    <p:text>Fix the line please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26T16:10:48.675" idx="8">
    <p:pos x="10" y="10"/>
    <p:text>That’s a cute picture but Asynchronous means one-way, not two-way, so picture doesn’t really match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26T16:11:13.203" idx="9">
    <p:pos x="10" y="10"/>
    <p:text>Not sure I like this picture here and deleted last two points, so can you recenter?</p:text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11" tIns="47006" rIns="94011" bIns="47006" numCol="1" anchor="t" anchorCtr="0" compatLnSpc="1">
            <a:prstTxWarp prst="textNoShape">
              <a:avLst/>
            </a:prstTxWarp>
          </a:bodyPr>
          <a:lstStyle>
            <a:lvl1pPr defTabSz="940654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736" y="0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11" tIns="47006" rIns="94011" bIns="47006" numCol="1" anchor="t" anchorCtr="0" compatLnSpc="1">
            <a:prstTxWarp prst="textNoShape">
              <a:avLst/>
            </a:prstTxWarp>
          </a:bodyPr>
          <a:lstStyle>
            <a:lvl1pPr algn="r" defTabSz="940654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9051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11" tIns="47006" rIns="94011" bIns="47006" numCol="1" anchor="b" anchorCtr="0" compatLnSpc="1">
            <a:prstTxWarp prst="textNoShape">
              <a:avLst/>
            </a:prstTxWarp>
          </a:bodyPr>
          <a:lstStyle>
            <a:lvl1pPr defTabSz="940654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736" y="8919051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11" tIns="47006" rIns="94011" bIns="47006" numCol="1" anchor="b" anchorCtr="0" compatLnSpc="1">
            <a:prstTxWarp prst="textNoShape">
              <a:avLst/>
            </a:prstTxWarp>
          </a:bodyPr>
          <a:lstStyle>
            <a:lvl1pPr algn="r" defTabSz="940654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03DCDDF-5DD8-416E-92D4-3FEA516B2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72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cs typeface="+mn-cs"/>
              </a:defRPr>
            </a:lvl1pPr>
          </a:lstStyle>
          <a:p>
            <a:pPr>
              <a:defRPr/>
            </a:pPr>
            <a:fld id="{E5BF247A-30BA-4A1F-AE10-A28615807F63}" type="datetimeFigureOut">
              <a:rPr lang="en-US"/>
              <a:pPr>
                <a:defRPr/>
              </a:pPr>
              <a:t>5/20/2019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cs typeface="+mn-cs"/>
              </a:defRPr>
            </a:lvl1pPr>
          </a:lstStyle>
          <a:p>
            <a:pPr>
              <a:defRPr/>
            </a:pPr>
            <a:fld id="{3C2EED4F-CA61-46B3-BEF5-7791DA886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29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you please change Skype to Video (change picture as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2EED4F-CA61-46B3-BEF5-7791DA88663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4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1pPr>
            <a:lvl2pPr marL="765610" indent="-294465" eaLnBrk="0" hangingPunct="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77862" indent="-235572" eaLnBrk="0" hangingPunct="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49006" indent="-235572" eaLnBrk="0" hangingPunct="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120151" indent="-235572" eaLnBrk="0" hangingPunct="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91295" indent="-235572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3062440" indent="-235572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533585" indent="-235572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4004729" indent="-235572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0F40102-1722-44A0-B1AF-53969BD4AFB8}" type="slidenum">
              <a:rPr lang="en-US" smtClean="0"/>
              <a:pPr eaLnBrk="1" hangingPunct="1"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56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That’s a cute picture but Asynchronous means one-way, not two-way, so picture doesn’t really match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2EED4F-CA61-46B3-BEF5-7791DA88663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59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Replace with “Things to Remember” and change picture or whole slide. Not sure I like this picture here and deleted last two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2EED4F-CA61-46B3-BEF5-7791DA88663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95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2EED4F-CA61-46B3-BEF5-7791DA88663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36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Need double quote marks in front of quote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D91089-ADC7-4D52-8220-E4271B3317D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41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Can you make it so the red x doesn’t hide the words. An you put “reject you” on a separate line?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C628C3-DBD6-4193-A3A7-B6769AF9CB1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07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Can we find an email Thank you instead of typewriter?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1pPr>
            <a:lvl2pPr marL="765610" indent="-294465" eaLnBrk="0" hangingPunct="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77862" indent="-235572" eaLnBrk="0" hangingPunct="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49006" indent="-235572" eaLnBrk="0" hangingPunct="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120151" indent="-235572" eaLnBrk="0" hangingPunct="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91295" indent="-235572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3062440" indent="-235572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533585" indent="-235572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4004729" indent="-235572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98C8086-F0C8-45A7-9F7A-69D6F4B72967}" type="slidenum">
              <a:rPr lang="en-US" smtClean="0"/>
              <a:pPr eaLnBrk="1" hangingPunct="1"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963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Change the skype to video. Maybe a computer or phone would be better…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1pPr>
            <a:lvl2pPr marL="765610" indent="-294465" eaLnBrk="0" hangingPunct="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77862" indent="-235572" eaLnBrk="0" hangingPunct="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49006" indent="-235572" eaLnBrk="0" hangingPunct="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120151" indent="-235572" eaLnBrk="0" hangingPunct="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91295" indent="-235572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3062440" indent="-235572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533585" indent="-235572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4004729" indent="-235572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99E9C3B-9C6D-4C65-A344-E6F11DBF384C}" type="slidenum">
              <a:rPr lang="en-US" smtClean="0"/>
              <a:pPr eaLnBrk="1" hangingPunct="1"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55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first time I’m noticing the line going through our loge. Can you please fix?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2EED4F-CA61-46B3-BEF5-7791DA88663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81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some graphics…maybe a computer and/or a phone. </a:t>
            </a:r>
            <a:r>
              <a:rPr lang="en-US" dirty="0">
                <a:solidFill>
                  <a:srgbClr val="CC0000"/>
                </a:solidFill>
                <a:highlight>
                  <a:srgbClr val="FFFF00"/>
                </a:highlight>
              </a:rPr>
              <a:t>Can we jazz this up a bit? You can change the wording around if you need to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2EED4F-CA61-46B3-BEF5-7791DA88663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74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Replace the word Skype with Video 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1pPr>
            <a:lvl2pPr marL="765610" indent="-294465" eaLnBrk="0" hangingPunct="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77862" indent="-235572" eaLnBrk="0" hangingPunct="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49006" indent="-235572" eaLnBrk="0" hangingPunct="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120151" indent="-235572" eaLnBrk="0" hangingPunct="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91295" indent="-235572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3062440" indent="-235572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533585" indent="-235572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4004729" indent="-235572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6D2E88D-5BF2-4D98-B528-459CF7ADB633}" type="slidenum">
              <a:rPr lang="en-US" smtClean="0"/>
              <a:pPr eaLnBrk="1" hangingPunct="1"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64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 rid of line through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2EED4F-CA61-46B3-BEF5-7791DA88663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1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 line please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2EED4F-CA61-46B3-BEF5-7791DA88663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2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Correct the line please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2EED4F-CA61-46B3-BEF5-7791DA88663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20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 the line please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2EED4F-CA61-46B3-BEF5-7791DA88663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14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more interesting please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2EED4F-CA61-46B3-BEF5-7791DA88663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21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687B0-0263-4C02-859E-14539A4A2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3863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CD559-54E7-445B-BF9A-BB26A8FCB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5073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374D6-0FF2-4A4E-9670-3B2504D95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1868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C1615-355B-4F84-BBE5-0A5EC79CF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275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3B540-0F65-4820-AF32-CDCB08B4A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256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57D9E-26C3-4127-A39B-EBBBBBD3F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1295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048DF-9F94-4295-9325-147EC6FE3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9394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BAD5E-FB02-4DF4-8922-256BBFAD8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7193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AAEDF-F3BD-482E-921A-65E4E5187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8406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E13A5-E63F-4771-B99D-1D04C6461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5944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DF890-4F20-41BD-BC82-5DA826CB6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4051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8E349-FC48-45BB-B5DC-828941E25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5226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cs typeface="+mn-cs"/>
              </a:defRPr>
            </a:lvl1pPr>
          </a:lstStyle>
          <a:p>
            <a:pPr>
              <a:defRPr/>
            </a:pPr>
            <a:fld id="{2C852C84-E260-465C-B2F5-DD5B5EC9C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chnofaq.org/posts/2016/04/adopt-videoconferencing-to-improve-business-communication-and-productivity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comments" Target="../comments/commen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hyperlink" Target="https://creativecommons.org/licenses/by-nc-sa/4.0/" TargetMode="External"/><Relationship Id="rId4" Type="http://schemas.openxmlformats.org/officeDocument/2006/relationships/hyperlink" Target="http://empowermentmomentsblog.com/2014/06/21/career-opportunities-the-12-best-jobs-for-women-in-2014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arellena.tistory.com/31" TargetMode="External"/><Relationship Id="rId5" Type="http://schemas.openxmlformats.org/officeDocument/2006/relationships/image" Target="../media/image33.com"/><Relationship Id="rId4" Type="http://schemas.openxmlformats.org/officeDocument/2006/relationships/hyperlink" Target="http://genmaspeaks.blogspot.com/2012/02/you-got-email-mayhem.html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comments" Target="../comments/comment1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3.xml"/><Relationship Id="rId5" Type="http://schemas.openxmlformats.org/officeDocument/2006/relationships/hyperlink" Target="http://scifi.stackexchange.com/questions/95971/which-2015-technologies-were-correctly-predicted-by-back-to-the-future-ii" TargetMode="Externa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267200"/>
            <a:ext cx="6061075" cy="2133600"/>
          </a:xfrm>
        </p:spPr>
        <p:txBody>
          <a:bodyPr/>
          <a:lstStyle/>
          <a:p>
            <a:pPr algn="r" eaLnBrk="1" hangingPunct="1"/>
            <a:r>
              <a:rPr lang="en-US" b="1"/>
              <a:t>Evelyn P. Hronec</a:t>
            </a:r>
          </a:p>
          <a:p>
            <a:pPr algn="r" eaLnBrk="1" hangingPunct="1"/>
            <a:r>
              <a:rPr lang="en-US" b="1"/>
              <a:t>CPA, MSA</a:t>
            </a:r>
          </a:p>
          <a:p>
            <a:pPr algn="r" eaLnBrk="1" hangingPunct="1"/>
            <a:r>
              <a:rPr lang="en-US" sz="2600" i="1"/>
              <a:t>Certified Personnel Consultant</a:t>
            </a:r>
          </a:p>
          <a:p>
            <a:pPr algn="r" eaLnBrk="1" hangingPunct="1"/>
            <a:r>
              <a:rPr lang="en-US" sz="2600" i="1"/>
              <a:t>Managing Director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81000" y="2209800"/>
            <a:ext cx="8102600" cy="1752600"/>
          </a:xfrm>
        </p:spPr>
        <p:txBody>
          <a:bodyPr/>
          <a:lstStyle/>
          <a:p>
            <a:pPr algn="l" eaLnBrk="1" hangingPunct="1"/>
            <a:r>
              <a:rPr lang="en-US" sz="4200" b="1">
                <a:solidFill>
                  <a:schemeClr val="tx1"/>
                </a:solidFill>
                <a:latin typeface="Arial Black" pitchFamily="34" charset="0"/>
              </a:rPr>
              <a:t>SPECIAL SITUATION INTERVIEWS</a:t>
            </a:r>
          </a:p>
        </p:txBody>
      </p:sp>
      <p:sp>
        <p:nvSpPr>
          <p:cNvPr id="2052" name="Rectangle 13"/>
          <p:cNvSpPr>
            <a:spLocks noChangeArrowheads="1"/>
          </p:cNvSpPr>
          <p:nvPr/>
        </p:nvSpPr>
        <p:spPr bwMode="auto">
          <a:xfrm>
            <a:off x="0" y="0"/>
            <a:ext cx="3124200" cy="7620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2053" name="Rectangle 14"/>
          <p:cNvSpPr>
            <a:spLocks noChangeArrowheads="1"/>
          </p:cNvSpPr>
          <p:nvPr/>
        </p:nvSpPr>
        <p:spPr bwMode="auto">
          <a:xfrm>
            <a:off x="6019800" y="0"/>
            <a:ext cx="3124200" cy="7620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2054" name="Rectangle 15"/>
          <p:cNvSpPr>
            <a:spLocks noChangeArrowheads="1"/>
          </p:cNvSpPr>
          <p:nvPr/>
        </p:nvSpPr>
        <p:spPr bwMode="auto">
          <a:xfrm>
            <a:off x="2895600" y="0"/>
            <a:ext cx="3124200" cy="76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pic>
        <p:nvPicPr>
          <p:cNvPr id="2055" name="Picture 16" descr="Tiff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228600"/>
            <a:ext cx="139065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4" descr="MC900439257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70866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3505200"/>
            <a:ext cx="6096000" cy="2819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en-US" sz="3400"/>
              <a:t>Regardless of the interview type, you need to think clearly when the company representative calls so you can set yourself up for success.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15"/>
          <p:cNvSpPr>
            <a:spLocks noChangeArrowheads="1"/>
          </p:cNvSpPr>
          <p:nvPr/>
        </p:nvSpPr>
        <p:spPr bwMode="auto">
          <a:xfrm>
            <a:off x="838200" y="762000"/>
            <a:ext cx="7315200" cy="6019800"/>
          </a:xfrm>
          <a:prstGeom prst="ellipse">
            <a:avLst/>
          </a:prstGeom>
          <a:solidFill>
            <a:srgbClr val="F1F8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pic>
        <p:nvPicPr>
          <p:cNvPr id="1126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4643438" cy="413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>
                <a:latin typeface="Aharoni" pitchFamily="2" charset="-79"/>
                <a:cs typeface="Aharoni" pitchFamily="2" charset="-79"/>
              </a:rPr>
              <a:t>Phone Interview Skills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ChangeArrowheads="1"/>
          </p:cNvSpPr>
          <p:nvPr/>
        </p:nvSpPr>
        <p:spPr bwMode="auto">
          <a:xfrm>
            <a:off x="152400" y="228600"/>
            <a:ext cx="88296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500" b="1">
                <a:latin typeface="Arial Black" pitchFamily="34" charset="0"/>
              </a:rPr>
              <a:t>Setting up the Phone Interview</a:t>
            </a:r>
          </a:p>
        </p:txBody>
      </p:sp>
      <p:pic>
        <p:nvPicPr>
          <p:cNvPr id="1229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t="10834" r="3333" b="9375"/>
          <a:stretch>
            <a:fillRect/>
          </a:stretch>
        </p:blipFill>
        <p:spPr bwMode="auto">
          <a:xfrm>
            <a:off x="2643188" y="2095500"/>
            <a:ext cx="4214812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Text Box 14"/>
          <p:cNvSpPr txBox="1">
            <a:spLocks noChangeArrowheads="1"/>
          </p:cNvSpPr>
          <p:nvPr/>
        </p:nvSpPr>
        <p:spPr bwMode="auto">
          <a:xfrm>
            <a:off x="228600" y="4724400"/>
            <a:ext cx="3505200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400"/>
              <a:t>Clarify that you will be phone screening for the same position you applied for.</a:t>
            </a:r>
          </a:p>
        </p:txBody>
      </p:sp>
      <p:sp>
        <p:nvSpPr>
          <p:cNvPr id="12293" name="Text Box 15"/>
          <p:cNvSpPr txBox="1">
            <a:spLocks noChangeArrowheads="1"/>
          </p:cNvSpPr>
          <p:nvPr/>
        </p:nvSpPr>
        <p:spPr bwMode="auto">
          <a:xfrm>
            <a:off x="4419600" y="1066800"/>
            <a:ext cx="44958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algn="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/>
              <a:t>Know with whom you </a:t>
            </a:r>
            <a:br>
              <a:rPr lang="en-US" sz="2400"/>
            </a:br>
            <a:r>
              <a:rPr lang="en-US" sz="2400"/>
              <a:t>will be interviewing. </a:t>
            </a:r>
            <a:br>
              <a:rPr lang="en-US" sz="2400"/>
            </a:br>
            <a:r>
              <a:rPr lang="en-US" sz="2400"/>
              <a:t>An interview with HR will be different than an interview </a:t>
            </a:r>
            <a:br>
              <a:rPr lang="en-US" sz="2400"/>
            </a:br>
            <a:r>
              <a:rPr lang="en-US" sz="2400"/>
              <a:t>with the Hiring Manager.</a:t>
            </a:r>
          </a:p>
        </p:txBody>
      </p:sp>
      <p:sp>
        <p:nvSpPr>
          <p:cNvPr id="12294" name="Text Box 16"/>
          <p:cNvSpPr txBox="1">
            <a:spLocks noChangeArrowheads="1"/>
          </p:cNvSpPr>
          <p:nvPr/>
        </p:nvSpPr>
        <p:spPr bwMode="auto">
          <a:xfrm>
            <a:off x="5105400" y="4799013"/>
            <a:ext cx="3733800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algn="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/>
              <a:t>Ask if they have a</a:t>
            </a:r>
            <a:br>
              <a:rPr lang="en-US" sz="2400"/>
            </a:br>
            <a:r>
              <a:rPr lang="en-US" sz="2400"/>
              <a:t>job description for the position that they can send you before the phone interview.</a:t>
            </a:r>
          </a:p>
        </p:txBody>
      </p:sp>
      <p:sp>
        <p:nvSpPr>
          <p:cNvPr id="12295" name="Text Box 18"/>
          <p:cNvSpPr txBox="1">
            <a:spLocks noChangeArrowheads="1"/>
          </p:cNvSpPr>
          <p:nvPr/>
        </p:nvSpPr>
        <p:spPr bwMode="auto">
          <a:xfrm>
            <a:off x="228600" y="1295400"/>
            <a:ext cx="29718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400" dirty="0"/>
              <a:t>The key is to get as much information as you can about the interview up front </a:t>
            </a:r>
            <a:r>
              <a:rPr lang="en-US" sz="2400"/>
              <a:t>so you can </a:t>
            </a:r>
            <a:r>
              <a:rPr lang="en-US" sz="2400" dirty="0"/>
              <a:t>prepare.</a:t>
            </a:r>
          </a:p>
        </p:txBody>
      </p:sp>
      <p:sp>
        <p:nvSpPr>
          <p:cNvPr id="12296" name="Line 19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95325"/>
            <a:ext cx="7458075" cy="676275"/>
          </a:xfrm>
        </p:spPr>
        <p:txBody>
          <a:bodyPr/>
          <a:lstStyle/>
          <a:p>
            <a:pPr algn="l" eaLnBrk="1" hangingPunct="1"/>
            <a:r>
              <a:rPr lang="en-US" sz="3500" b="1" dirty="0">
                <a:solidFill>
                  <a:schemeClr val="tx1"/>
                </a:solidFill>
                <a:latin typeface="Arial Black" pitchFamily="34" charset="0"/>
              </a:rPr>
              <a:t>Prepare for the Interview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501063" cy="49530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80000"/>
            </a:pPr>
            <a:r>
              <a:rPr lang="en-US"/>
              <a:t>Try to find your interviewer and/or hiring manager on LinkedIn. Maybe you two share some commonalities</a:t>
            </a:r>
          </a:p>
          <a:p>
            <a:pPr eaLnBrk="1" hangingPunct="1">
              <a:buClr>
                <a:schemeClr val="tx1"/>
              </a:buClr>
              <a:buSzPct val="80000"/>
            </a:pPr>
            <a:endParaRPr lang="en-US" sz="2400"/>
          </a:p>
          <a:p>
            <a:pPr eaLnBrk="1" hangingPunct="1">
              <a:buClr>
                <a:schemeClr val="tx1"/>
              </a:buClr>
              <a:buSzPct val="80000"/>
            </a:pPr>
            <a:r>
              <a:rPr lang="en-US"/>
              <a:t>Review the job description and list examples of how you’ve performed each required skill set</a:t>
            </a:r>
          </a:p>
          <a:p>
            <a:pPr lvl="1" eaLnBrk="1" hangingPunct="1">
              <a:buClr>
                <a:schemeClr val="tx1"/>
              </a:buClr>
              <a:buSzPct val="80000"/>
            </a:pPr>
            <a:r>
              <a:rPr lang="en-US" sz="3000"/>
              <a:t>Have specific examples of results and accomplishments handy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31242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6019800" y="0"/>
            <a:ext cx="31242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895600" y="0"/>
            <a:ext cx="31242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3320" name="Picture 8" descr="Tiff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254" y="228600"/>
            <a:ext cx="96081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8" r="15269"/>
          <a:stretch>
            <a:fillRect/>
          </a:stretch>
        </p:blipFill>
        <p:spPr bwMode="auto">
          <a:xfrm>
            <a:off x="0" y="762000"/>
            <a:ext cx="37338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447800"/>
            <a:ext cx="4876800" cy="4953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SzPct val="80000"/>
              <a:buFontTx/>
              <a:buNone/>
            </a:pPr>
            <a:r>
              <a:rPr lang="en-US" sz="3300" dirty="0"/>
              <a:t>Make sure you are somewhere where you are undisturbed</a:t>
            </a:r>
          </a:p>
          <a:p>
            <a:pPr marL="0" indent="0" eaLnBrk="1" hangingPunct="1">
              <a:lnSpc>
                <a:spcPct val="90000"/>
              </a:lnSpc>
              <a:buSzPct val="80000"/>
              <a:buFontTx/>
              <a:buNone/>
            </a:pPr>
            <a:endParaRPr lang="en-US" sz="3300" dirty="0"/>
          </a:p>
          <a:p>
            <a:pPr marL="0" indent="0" eaLnBrk="1" hangingPunct="1">
              <a:lnSpc>
                <a:spcPct val="90000"/>
              </a:lnSpc>
              <a:buSzPct val="80000"/>
              <a:buFontTx/>
              <a:buNone/>
            </a:pPr>
            <a:r>
              <a:rPr lang="en-US" sz="3300" dirty="0"/>
              <a:t>Leave your cell phone where it won’t distract</a:t>
            </a:r>
          </a:p>
          <a:p>
            <a:pPr marL="0" indent="0" eaLnBrk="1" hangingPunct="1">
              <a:lnSpc>
                <a:spcPct val="90000"/>
              </a:lnSpc>
              <a:buSzPct val="80000"/>
              <a:buFontTx/>
              <a:buNone/>
            </a:pPr>
            <a:r>
              <a:rPr lang="en-US" sz="3300" dirty="0"/>
              <a:t>you</a:t>
            </a:r>
          </a:p>
          <a:p>
            <a:pPr marL="0" indent="0" eaLnBrk="1" hangingPunct="1">
              <a:lnSpc>
                <a:spcPct val="90000"/>
              </a:lnSpc>
              <a:buSzPct val="80000"/>
              <a:buFontTx/>
              <a:buNone/>
            </a:pPr>
            <a:endParaRPr lang="en-US" sz="3300" dirty="0"/>
          </a:p>
          <a:p>
            <a:pPr marL="0" indent="0" eaLnBrk="1" hangingPunct="1">
              <a:lnSpc>
                <a:spcPct val="90000"/>
              </a:lnSpc>
              <a:buSzPct val="80000"/>
              <a:buFontTx/>
              <a:buNone/>
            </a:pPr>
            <a:r>
              <a:rPr lang="en-US" sz="3300" dirty="0"/>
              <a:t>Dress for the interview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57200" y="304800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latin typeface="Arial Black" pitchFamily="34" charset="0"/>
              </a:rPr>
              <a:t>Before the Interview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8" r="15269"/>
          <a:stretch>
            <a:fillRect/>
          </a:stretch>
        </p:blipFill>
        <p:spPr bwMode="auto">
          <a:xfrm>
            <a:off x="0" y="762000"/>
            <a:ext cx="37338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457200" y="304800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latin typeface="Arial Black" pitchFamily="34" charset="0"/>
              </a:rPr>
              <a:t>Before the Interview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352800" y="1752600"/>
            <a:ext cx="5638800" cy="405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eaLnBrk="1" hangingPunct="1"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sz="3200" dirty="0">
                <a:cs typeface="+mn-cs"/>
              </a:rPr>
              <a:t>Have in front of you:</a:t>
            </a:r>
          </a:p>
          <a:p>
            <a:pPr marL="457200" lvl="2" indent="-228600" eaLnBrk="1" hangingPunct="1">
              <a:lnSpc>
                <a:spcPct val="90000"/>
              </a:lnSpc>
              <a:spcBef>
                <a:spcPct val="20000"/>
              </a:spcBef>
              <a:buSzPct val="80000"/>
              <a:buFontTx/>
              <a:buChar char="•"/>
              <a:defRPr/>
            </a:pPr>
            <a:r>
              <a:rPr lang="en-US" sz="2200" dirty="0">
                <a:cs typeface="+mn-cs"/>
              </a:rPr>
              <a:t> Your resume</a:t>
            </a:r>
          </a:p>
          <a:p>
            <a:pPr marL="457200" lvl="2" indent="-228600" eaLnBrk="1" hangingPunct="1">
              <a:lnSpc>
                <a:spcPct val="90000"/>
              </a:lnSpc>
              <a:spcBef>
                <a:spcPct val="20000"/>
              </a:spcBef>
              <a:buSzPct val="80000"/>
              <a:buFontTx/>
              <a:buChar char="•"/>
              <a:defRPr/>
            </a:pPr>
            <a:r>
              <a:rPr lang="en-US" sz="2200" dirty="0">
                <a:cs typeface="+mn-cs"/>
              </a:rPr>
              <a:t> The job description</a:t>
            </a:r>
          </a:p>
          <a:p>
            <a:pPr marL="457200" lvl="2" indent="-228600" eaLnBrk="1" hangingPunct="1">
              <a:lnSpc>
                <a:spcPct val="90000"/>
              </a:lnSpc>
              <a:spcBef>
                <a:spcPct val="20000"/>
              </a:spcBef>
              <a:buSzPct val="80000"/>
              <a:buFontTx/>
              <a:buChar char="•"/>
              <a:defRPr/>
            </a:pPr>
            <a:r>
              <a:rPr lang="en-US" sz="2200" dirty="0">
                <a:cs typeface="+mn-cs"/>
              </a:rPr>
              <a:t> Your list of accomplishments</a:t>
            </a:r>
          </a:p>
          <a:p>
            <a:pPr marL="457200" lvl="2" indent="-228600" eaLnBrk="1" hangingPunct="1">
              <a:lnSpc>
                <a:spcPct val="90000"/>
              </a:lnSpc>
              <a:spcBef>
                <a:spcPct val="20000"/>
              </a:spcBef>
              <a:buSzPct val="80000"/>
              <a:buFontTx/>
              <a:buChar char="•"/>
              <a:defRPr/>
            </a:pPr>
            <a:r>
              <a:rPr lang="en-US" sz="2200" dirty="0">
                <a:cs typeface="+mn-cs"/>
              </a:rPr>
              <a:t> A list of references</a:t>
            </a:r>
          </a:p>
          <a:p>
            <a:pPr marL="1257300" lvl="2" indent="-342900" eaLnBrk="1" hangingPunct="1">
              <a:lnSpc>
                <a:spcPct val="90000"/>
              </a:lnSpc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sz="2200" dirty="0">
              <a:cs typeface="+mn-cs"/>
            </a:endParaRPr>
          </a:p>
          <a:p>
            <a:pPr marL="0" lvl="2" eaLnBrk="1" hangingPunct="1"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sz="3200" dirty="0">
                <a:cs typeface="+mn-cs"/>
              </a:rPr>
              <a:t>Have handy:</a:t>
            </a:r>
          </a:p>
          <a:p>
            <a:pPr marL="517525" lvl="2" indent="-288925" eaLnBrk="1" hangingPunct="1">
              <a:lnSpc>
                <a:spcPct val="90000"/>
              </a:lnSpc>
              <a:spcBef>
                <a:spcPct val="20000"/>
              </a:spcBef>
              <a:buSzPct val="80000"/>
              <a:buFontTx/>
              <a:buChar char="•"/>
              <a:defRPr/>
            </a:pPr>
            <a:r>
              <a:rPr lang="en-US" sz="2200" dirty="0">
                <a:cs typeface="+mn-cs"/>
              </a:rPr>
              <a:t> A glass of water </a:t>
            </a:r>
          </a:p>
          <a:p>
            <a:pPr marL="517525" lvl="2" indent="-288925" eaLnBrk="1" hangingPunct="1">
              <a:lnSpc>
                <a:spcPct val="90000"/>
              </a:lnSpc>
              <a:spcBef>
                <a:spcPct val="20000"/>
              </a:spcBef>
              <a:buSzPct val="80000"/>
              <a:buFontTx/>
              <a:buChar char="•"/>
              <a:defRPr/>
            </a:pPr>
            <a:r>
              <a:rPr lang="en-US" sz="2200" dirty="0">
                <a:cs typeface="+mn-cs"/>
              </a:rPr>
              <a:t> Pen and paper </a:t>
            </a:r>
          </a:p>
          <a:p>
            <a:pPr marL="517525" lvl="2" indent="-288925" eaLnBrk="1" hangingPunct="1">
              <a:lnSpc>
                <a:spcPct val="90000"/>
              </a:lnSpc>
              <a:spcBef>
                <a:spcPct val="20000"/>
              </a:spcBef>
              <a:buSzPct val="80000"/>
              <a:buFontTx/>
              <a:buChar char="•"/>
              <a:defRPr/>
            </a:pPr>
            <a:r>
              <a:rPr lang="en-US" sz="2200" dirty="0">
                <a:cs typeface="+mn-cs"/>
              </a:rPr>
              <a:t> A calendar to schedule the face to face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pic>
        <p:nvPicPr>
          <p:cNvPr id="16387" name="Picture 14"/>
          <p:cNvPicPr>
            <a:picLocks noChangeAspect="1" noChangeArrowheads="1"/>
          </p:cNvPicPr>
          <p:nvPr/>
        </p:nvPicPr>
        <p:blipFill>
          <a:blip r:embed="rId2">
            <a:lum bright="40000" contrast="-4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9"/>
          <a:stretch>
            <a:fillRect/>
          </a:stretch>
        </p:blipFill>
        <p:spPr bwMode="auto">
          <a:xfrm>
            <a:off x="3757613" y="2209800"/>
            <a:ext cx="538638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382000" cy="4267200"/>
          </a:xfrm>
        </p:spPr>
        <p:txBody>
          <a:bodyPr/>
          <a:lstStyle/>
          <a:p>
            <a:pPr eaLnBrk="1" hangingPunct="1">
              <a:buSzPct val="80000"/>
            </a:pPr>
            <a:r>
              <a:rPr lang="en-US" sz="3000"/>
              <a:t>Sit up or stand up so your voice projects</a:t>
            </a:r>
          </a:p>
          <a:p>
            <a:pPr eaLnBrk="1" hangingPunct="1">
              <a:buSzPct val="80000"/>
            </a:pPr>
            <a:r>
              <a:rPr lang="en-US" sz="3000"/>
              <a:t>Put a smile on your face</a:t>
            </a:r>
          </a:p>
          <a:p>
            <a:pPr eaLnBrk="1" hangingPunct="1">
              <a:buSzPct val="80000"/>
            </a:pPr>
            <a:r>
              <a:rPr lang="en-US" sz="3000"/>
              <a:t>Speak confidently</a:t>
            </a:r>
          </a:p>
          <a:p>
            <a:pPr eaLnBrk="1" hangingPunct="1">
              <a:buSzPct val="80000"/>
            </a:pPr>
            <a:r>
              <a:rPr lang="en-US" sz="3000"/>
              <a:t>Don’t interrupt</a:t>
            </a:r>
          </a:p>
          <a:p>
            <a:pPr eaLnBrk="1" hangingPunct="1">
              <a:buSzPct val="80000"/>
            </a:pPr>
            <a:r>
              <a:rPr lang="en-US" sz="3000"/>
              <a:t>Listening skills are especially important here</a:t>
            </a:r>
          </a:p>
          <a:p>
            <a:pPr lvl="1" eaLnBrk="1" hangingPunct="1">
              <a:buSzPct val="80000"/>
            </a:pPr>
            <a:r>
              <a:rPr lang="en-US" sz="2400"/>
              <a:t>Say “Yes” or “ I see” periodically so they know you are following their conversation.</a:t>
            </a:r>
          </a:p>
          <a:p>
            <a:pPr lvl="1" eaLnBrk="1" hangingPunct="1">
              <a:buSzPct val="80000"/>
            </a:pPr>
            <a:r>
              <a:rPr lang="en-US" sz="2400"/>
              <a:t>Avoid using “um” or “uhs”</a:t>
            </a:r>
          </a:p>
          <a:p>
            <a:pPr lvl="2" eaLnBrk="1" hangingPunct="1"/>
            <a:endParaRPr lang="en-US" sz="2200"/>
          </a:p>
        </p:txBody>
      </p:sp>
      <p:sp>
        <p:nvSpPr>
          <p:cNvPr id="16389" name="Rectangle 10"/>
          <p:cNvSpPr>
            <a:spLocks noChangeArrowheads="1"/>
          </p:cNvSpPr>
          <p:nvPr/>
        </p:nvSpPr>
        <p:spPr bwMode="auto">
          <a:xfrm>
            <a:off x="228600" y="228600"/>
            <a:ext cx="87630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>
                <a:solidFill>
                  <a:schemeClr val="bg1"/>
                </a:solidFill>
                <a:latin typeface="Arial Black" pitchFamily="34" charset="0"/>
              </a:rPr>
              <a:t>How do You Make a Good Impression?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408238"/>
            <a:ext cx="8229600" cy="3763962"/>
          </a:xfrm>
        </p:spPr>
        <p:txBody>
          <a:bodyPr/>
          <a:lstStyle/>
          <a:p>
            <a:pPr marL="0" indent="0" algn="ctr" eaLnBrk="1" hangingPunct="1">
              <a:buSzPct val="80000"/>
              <a:buFontTx/>
              <a:buNone/>
              <a:defRPr/>
            </a:pPr>
            <a:r>
              <a:rPr lang="en-US" dirty="0"/>
              <a:t>As in the face to face interview, the first five minutes of the phone interview are the most important. They will dictate the subsequent line of questioning.</a:t>
            </a:r>
          </a:p>
          <a:p>
            <a:pPr algn="ctr" eaLnBrk="1" hangingPunct="1">
              <a:buSzPct val="80000"/>
              <a:buFont typeface="Wingdings" pitchFamily="2" charset="2"/>
              <a:buChar char="§"/>
              <a:defRPr/>
            </a:pPr>
            <a:endParaRPr lang="en-US" sz="2000" dirty="0"/>
          </a:p>
          <a:p>
            <a:pPr algn="ctr" eaLnBrk="1" hangingPunct="1">
              <a:buSzPct val="80000"/>
              <a:buFont typeface="Wingdings" pitchFamily="2" charset="2"/>
              <a:buNone/>
              <a:defRPr/>
            </a:pPr>
            <a:r>
              <a:rPr lang="en-US" dirty="0"/>
              <a:t>So….try to </a:t>
            </a:r>
            <a:r>
              <a:rPr lang="en-US" b="1" dirty="0"/>
              <a:t>build rapport immediately</a:t>
            </a:r>
            <a:r>
              <a:rPr lang="en-US" dirty="0"/>
              <a:t>! </a:t>
            </a:r>
          </a:p>
        </p:txBody>
      </p:sp>
      <p:sp>
        <p:nvSpPr>
          <p:cNvPr id="17411" name="Rectangle 9"/>
          <p:cNvSpPr>
            <a:spLocks noChangeArrowheads="1"/>
          </p:cNvSpPr>
          <p:nvPr/>
        </p:nvSpPr>
        <p:spPr bwMode="auto">
          <a:xfrm>
            <a:off x="327025" y="512763"/>
            <a:ext cx="65532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3500" b="1">
              <a:latin typeface="Arial Black" pitchFamily="34" charset="0"/>
            </a:endParaRPr>
          </a:p>
        </p:txBody>
      </p:sp>
      <p:sp>
        <p:nvSpPr>
          <p:cNvPr id="17412" name="Rectangle 13"/>
          <p:cNvSpPr>
            <a:spLocks noChangeArrowheads="1"/>
          </p:cNvSpPr>
          <p:nvPr/>
        </p:nvSpPr>
        <p:spPr bwMode="auto">
          <a:xfrm>
            <a:off x="0" y="0"/>
            <a:ext cx="31242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17413" name="Rectangle 14"/>
          <p:cNvSpPr>
            <a:spLocks noChangeArrowheads="1"/>
          </p:cNvSpPr>
          <p:nvPr/>
        </p:nvSpPr>
        <p:spPr bwMode="auto">
          <a:xfrm>
            <a:off x="6019800" y="0"/>
            <a:ext cx="31242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17414" name="Rectangle 15"/>
          <p:cNvSpPr>
            <a:spLocks noChangeArrowheads="1"/>
          </p:cNvSpPr>
          <p:nvPr/>
        </p:nvSpPr>
        <p:spPr bwMode="auto">
          <a:xfrm>
            <a:off x="2895600" y="0"/>
            <a:ext cx="31242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17415" name="Line 16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7416" name="Picture 17" descr="Tiff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160" y="228600"/>
            <a:ext cx="971904" cy="152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2"/>
          <p:cNvPicPr>
            <a:picLocks noChangeAspect="1" noChangeArrowheads="1"/>
          </p:cNvPicPr>
          <p:nvPr/>
        </p:nvPicPr>
        <p:blipFill>
          <a:blip r:embed="rId2">
            <a:lum bright="40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305800" cy="4648200"/>
          </a:xfrm>
        </p:spPr>
        <p:txBody>
          <a:bodyPr/>
          <a:lstStyle/>
          <a:p>
            <a:pPr eaLnBrk="1" hangingPunct="1">
              <a:buSzPct val="80000"/>
            </a:pPr>
            <a:r>
              <a:rPr lang="en-US" sz="2500"/>
              <a:t>Thank them for their interest in you as a candidate</a:t>
            </a:r>
          </a:p>
          <a:p>
            <a:pPr eaLnBrk="1" hangingPunct="1">
              <a:buSzPct val="80000"/>
            </a:pPr>
            <a:endParaRPr lang="en-US" sz="2500"/>
          </a:p>
          <a:p>
            <a:pPr eaLnBrk="1" hangingPunct="1">
              <a:buSzPct val="80000"/>
            </a:pPr>
            <a:r>
              <a:rPr lang="en-US" sz="2500"/>
              <a:t>If you found the interviewer on LinkedIn and have some commonalities, make a comment about it</a:t>
            </a:r>
          </a:p>
          <a:p>
            <a:pPr eaLnBrk="1" hangingPunct="1">
              <a:buSzPct val="80000"/>
            </a:pPr>
            <a:endParaRPr lang="en-US" sz="1800"/>
          </a:p>
          <a:p>
            <a:pPr eaLnBrk="1" hangingPunct="1">
              <a:buSzPct val="80000"/>
            </a:pPr>
            <a:r>
              <a:rPr lang="en-US" sz="2500"/>
              <a:t>If you found something interesting or a good article on the company through your research, make a comment</a:t>
            </a:r>
          </a:p>
          <a:p>
            <a:pPr eaLnBrk="1" hangingPunct="1">
              <a:buSzPct val="80000"/>
            </a:pPr>
            <a:endParaRPr lang="en-US" sz="1800"/>
          </a:p>
          <a:p>
            <a:pPr eaLnBrk="1" hangingPunct="1">
              <a:buSzPct val="80000"/>
            </a:pPr>
            <a:r>
              <a:rPr lang="en-US" sz="2500"/>
              <a:t>Try using </a:t>
            </a:r>
            <a:r>
              <a:rPr lang="en-US" sz="2500" b="1"/>
              <a:t>Tonal Parity</a:t>
            </a:r>
            <a:r>
              <a:rPr lang="en-US" sz="2500"/>
              <a:t>…</a:t>
            </a:r>
          </a:p>
          <a:p>
            <a:pPr lvl="1" eaLnBrk="1" hangingPunct="1">
              <a:buSzPct val="80000"/>
            </a:pPr>
            <a:r>
              <a:rPr lang="en-US" sz="2200"/>
              <a:t>A technique where you match the interviewer’s rate of speech, volume and tone</a:t>
            </a:r>
            <a:r>
              <a:rPr lang="en-US"/>
              <a:t> </a:t>
            </a:r>
          </a:p>
        </p:txBody>
      </p:sp>
      <p:sp>
        <p:nvSpPr>
          <p:cNvPr id="18436" name="Rectangle 10"/>
          <p:cNvSpPr>
            <a:spLocks noChangeArrowheads="1"/>
          </p:cNvSpPr>
          <p:nvPr/>
        </p:nvSpPr>
        <p:spPr bwMode="auto">
          <a:xfrm>
            <a:off x="381000" y="619125"/>
            <a:ext cx="65532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400" b="1">
                <a:latin typeface="Arial Black" pitchFamily="34" charset="0"/>
              </a:rPr>
              <a:t>Building Rapport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ChangeArrowheads="1"/>
          </p:cNvSpPr>
          <p:nvPr/>
        </p:nvSpPr>
        <p:spPr bwMode="auto">
          <a:xfrm>
            <a:off x="5410200" y="990600"/>
            <a:ext cx="34290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 Black" pitchFamily="34" charset="0"/>
              </a:rPr>
              <a:t>The Close</a:t>
            </a:r>
          </a:p>
        </p:txBody>
      </p:sp>
      <p:sp>
        <p:nvSpPr>
          <p:cNvPr id="19459" name="Text Box 12"/>
          <p:cNvSpPr txBox="1">
            <a:spLocks noChangeArrowheads="1"/>
          </p:cNvSpPr>
          <p:nvPr/>
        </p:nvSpPr>
        <p:spPr bwMode="auto">
          <a:xfrm>
            <a:off x="5105400" y="1984375"/>
            <a:ext cx="3581400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3500"/>
              <a:t>The worst thing you can do is hang up the phone and have no idea what your status is.</a:t>
            </a:r>
          </a:p>
        </p:txBody>
      </p:sp>
      <p:pic>
        <p:nvPicPr>
          <p:cNvPr id="19460" name="Picture 13" descr="MP900422224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15"/>
          <p:cNvSpPr txBox="1">
            <a:spLocks noChangeArrowheads="1"/>
          </p:cNvSpPr>
          <p:nvPr/>
        </p:nvSpPr>
        <p:spPr bwMode="auto">
          <a:xfrm>
            <a:off x="5257800" y="800100"/>
            <a:ext cx="3200400" cy="67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4200" b="1">
                <a:latin typeface="Arial Black" pitchFamily="34" charset="0"/>
              </a:rPr>
              <a:t>The Close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E2B71F31-7910-4452-9DD0-2ACDC51CBA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6" t="9722" r="22826"/>
          <a:stretch/>
        </p:blipFill>
        <p:spPr bwMode="auto">
          <a:xfrm>
            <a:off x="304800" y="1752600"/>
            <a:ext cx="4267200" cy="4920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15">
            <a:extLst>
              <a:ext uri="{FF2B5EF4-FFF2-40B4-BE49-F238E27FC236}">
                <a16:creationId xmlns:a16="http://schemas.microsoft.com/office/drawing/2014/main" xmlns="" id="{217BD4CD-8A56-42AE-A734-6C4485187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276600"/>
            <a:ext cx="3993552" cy="3581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3075" name="Oval 15"/>
          <p:cNvSpPr>
            <a:spLocks noChangeArrowheads="1"/>
          </p:cNvSpPr>
          <p:nvPr/>
        </p:nvSpPr>
        <p:spPr bwMode="auto">
          <a:xfrm>
            <a:off x="5367338" y="0"/>
            <a:ext cx="3776662" cy="3581400"/>
          </a:xfrm>
          <a:prstGeom prst="ellipse">
            <a:avLst/>
          </a:prstGeom>
          <a:solidFill>
            <a:srgbClr val="F1F8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pic>
        <p:nvPicPr>
          <p:cNvPr id="307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14400"/>
            <a:ext cx="2232025" cy="198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8" name="Rectangle 1"/>
          <p:cNvSpPr>
            <a:spLocks noChangeArrowheads="1"/>
          </p:cNvSpPr>
          <p:nvPr/>
        </p:nvSpPr>
        <p:spPr bwMode="auto">
          <a:xfrm>
            <a:off x="228600" y="1295400"/>
            <a:ext cx="5105400" cy="18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latin typeface="Arial Black" pitchFamily="34" charset="0"/>
              </a:rPr>
              <a:t>Phone Interviews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latin typeface="Arial Black" pitchFamily="34" charset="0"/>
              </a:rPr>
              <a:t>Video Interviews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latin typeface="Arial Black" pitchFamily="34" charset="0"/>
              </a:rPr>
              <a:t>Panel Interviews</a:t>
            </a:r>
          </a:p>
        </p:txBody>
      </p:sp>
      <p:sp>
        <p:nvSpPr>
          <p:cNvPr id="3079" name="Content Placeholder 2"/>
          <p:cNvSpPr txBox="1">
            <a:spLocks/>
          </p:cNvSpPr>
          <p:nvPr/>
        </p:nvSpPr>
        <p:spPr bwMode="auto">
          <a:xfrm>
            <a:off x="152400" y="381000"/>
            <a:ext cx="830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4000" b="1" u="sng">
                <a:latin typeface="Arial Black" pitchFamily="34" charset="0"/>
              </a:rPr>
              <a:t>Special Situation Interviews: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E3765D3-47FC-40B3-9221-A2D77389D2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175" y="3965800"/>
            <a:ext cx="2689225" cy="2206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7"/>
          <p:cNvSpPr>
            <a:spLocks noChangeArrowheads="1"/>
          </p:cNvSpPr>
          <p:nvPr/>
        </p:nvSpPr>
        <p:spPr bwMode="auto">
          <a:xfrm>
            <a:off x="152400" y="314325"/>
            <a:ext cx="78486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500" b="1" dirty="0">
                <a:latin typeface="Arial Black" pitchFamily="34" charset="0"/>
              </a:rPr>
              <a:t>Steps to Close the Interview</a:t>
            </a:r>
          </a:p>
        </p:txBody>
      </p:sp>
      <p:pic>
        <p:nvPicPr>
          <p:cNvPr id="20483" name="Picture 19" descr="23753730"/>
          <p:cNvPicPr>
            <a:picLocks noChangeAspect="1" noChangeArrowheads="1"/>
          </p:cNvPicPr>
          <p:nvPr/>
        </p:nvPicPr>
        <p:blipFill>
          <a:blip r:embed="rId2">
            <a:lum bright="18000" contrast="-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3" b="8472"/>
          <a:stretch>
            <a:fillRect/>
          </a:stretch>
        </p:blipFill>
        <p:spPr bwMode="auto">
          <a:xfrm>
            <a:off x="0" y="1752600"/>
            <a:ext cx="914400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981200"/>
            <a:ext cx="7391400" cy="3505200"/>
          </a:xfrm>
        </p:spPr>
        <p:txBody>
          <a:bodyPr/>
          <a:lstStyle/>
          <a:p>
            <a:pPr lvl="1" algn="r" eaLnBrk="1" hangingPunct="1">
              <a:buSzPct val="80000"/>
            </a:pPr>
            <a:r>
              <a:rPr lang="en-US" sz="2500" dirty="0"/>
              <a:t>Indicate that, based on what you’ve learned about the position, you would be anxious to meet face to face to discuss the </a:t>
            </a:r>
            <a:br>
              <a:rPr lang="en-US" sz="2500" dirty="0"/>
            </a:br>
            <a:r>
              <a:rPr lang="en-US" sz="2500" dirty="0"/>
              <a:t>position in further detail</a:t>
            </a:r>
          </a:p>
          <a:p>
            <a:pPr lvl="1" algn="r" eaLnBrk="1" hangingPunct="1">
              <a:buSzPct val="80000"/>
            </a:pPr>
            <a:endParaRPr lang="en-US" sz="2500" dirty="0"/>
          </a:p>
          <a:p>
            <a:pPr lvl="1" algn="r" eaLnBrk="1" hangingPunct="1">
              <a:buSzPct val="80000"/>
            </a:pPr>
            <a:r>
              <a:rPr lang="en-US" sz="2500" dirty="0"/>
              <a:t>Ask when they will be scheduling </a:t>
            </a:r>
            <a:br>
              <a:rPr lang="en-US" sz="2500" dirty="0"/>
            </a:br>
            <a:r>
              <a:rPr lang="en-US" sz="2500" dirty="0"/>
              <a:t>in person interviews</a:t>
            </a:r>
          </a:p>
        </p:txBody>
      </p:sp>
      <p:sp>
        <p:nvSpPr>
          <p:cNvPr id="20485" name="Text Box 21"/>
          <p:cNvSpPr txBox="1">
            <a:spLocks noChangeArrowheads="1"/>
          </p:cNvSpPr>
          <p:nvPr/>
        </p:nvSpPr>
        <p:spPr bwMode="auto">
          <a:xfrm>
            <a:off x="76200" y="1138238"/>
            <a:ext cx="8915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700"/>
              <a:t>Reiterate your interest and excitement about the position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152400" y="314325"/>
            <a:ext cx="80010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500" b="1" dirty="0">
                <a:latin typeface="Arial Black" pitchFamily="34" charset="0"/>
              </a:rPr>
              <a:t>Steps to Close the Interview</a:t>
            </a:r>
          </a:p>
        </p:txBody>
      </p:sp>
      <p:pic>
        <p:nvPicPr>
          <p:cNvPr id="21507" name="Picture 5" descr="23753730"/>
          <p:cNvPicPr>
            <a:picLocks noChangeAspect="1" noChangeArrowheads="1"/>
          </p:cNvPicPr>
          <p:nvPr/>
        </p:nvPicPr>
        <p:blipFill>
          <a:blip r:embed="rId2">
            <a:lum bright="18000" contrast="-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3" b="8472"/>
          <a:stretch>
            <a:fillRect/>
          </a:stretch>
        </p:blipFill>
        <p:spPr bwMode="auto">
          <a:xfrm>
            <a:off x="0" y="1752600"/>
            <a:ext cx="914400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52600" y="1981200"/>
            <a:ext cx="7391400" cy="3505200"/>
          </a:xfrm>
        </p:spPr>
        <p:txBody>
          <a:bodyPr/>
          <a:lstStyle/>
          <a:p>
            <a:pPr lvl="1" algn="r" eaLnBrk="1" hangingPunct="1">
              <a:buSzPct val="80000"/>
            </a:pPr>
            <a:r>
              <a:rPr lang="en-US" sz="2500"/>
              <a:t>Look at your calendar and indicate when you would be able to meet during that time period and </a:t>
            </a:r>
            <a:r>
              <a:rPr lang="en-US" sz="2500" i="1"/>
              <a:t>can you set something up now?</a:t>
            </a:r>
          </a:p>
          <a:p>
            <a:pPr lvl="1" algn="r" eaLnBrk="1" hangingPunct="1">
              <a:buSzPct val="80000"/>
            </a:pPr>
            <a:endParaRPr lang="en-US" sz="2500"/>
          </a:p>
          <a:p>
            <a:pPr lvl="1" algn="r" eaLnBrk="1" hangingPunct="1">
              <a:buSzPct val="80000"/>
            </a:pPr>
            <a:r>
              <a:rPr lang="en-US" sz="2500"/>
              <a:t>If they stall on setting up an interview, </a:t>
            </a:r>
            <a:br>
              <a:rPr lang="en-US" sz="2500"/>
            </a:br>
            <a:r>
              <a:rPr lang="en-US" sz="2500"/>
              <a:t>ask when you can expect </a:t>
            </a:r>
            <a:br>
              <a:rPr lang="en-US" sz="2500"/>
            </a:br>
            <a:r>
              <a:rPr lang="en-US" sz="2500"/>
              <a:t>to hear from them again</a:t>
            </a: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76200" y="1143000"/>
            <a:ext cx="8915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700"/>
              <a:t>Reiterate your interest and excitement about the position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76B95D8-97E0-4296-8819-4C0543A68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52400" y="609600"/>
            <a:ext cx="8839200" cy="5110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587501-6574-4A64-AFBA-91D0FE82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838200"/>
          </a:xfrm>
          <a:solidFill>
            <a:schemeClr val="accent3"/>
          </a:solidFill>
        </p:spPr>
        <p:txBody>
          <a:bodyPr/>
          <a:lstStyle/>
          <a:p>
            <a:r>
              <a:rPr lang="en-US" dirty="0"/>
              <a:t>Video Interviewing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D74743-AA9B-4D37-A8B5-A9E11624D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719762"/>
            <a:ext cx="8229600" cy="98583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Trends show increasing use of video interviewing in multiple forms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1E05B90-AA3F-4120-A5F4-3AF286BDE498}"/>
              </a:ext>
            </a:extLst>
          </p:cNvPr>
          <p:cNvSpPr/>
          <p:nvPr/>
        </p:nvSpPr>
        <p:spPr bwMode="auto">
          <a:xfrm>
            <a:off x="2590800" y="1295400"/>
            <a:ext cx="762000" cy="609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81233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Cloud Callout 4"/>
          <p:cNvSpPr>
            <a:spLocks noChangeArrowheads="1"/>
          </p:cNvSpPr>
          <p:nvPr/>
        </p:nvSpPr>
        <p:spPr bwMode="auto">
          <a:xfrm>
            <a:off x="3048000" y="2667000"/>
            <a:ext cx="4724400" cy="3352800"/>
          </a:xfrm>
          <a:prstGeom prst="cloudCallout">
            <a:avLst>
              <a:gd name="adj1" fmla="val -20833"/>
              <a:gd name="adj2" fmla="val 625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22532" name="Rounded Rectangle 6"/>
          <p:cNvSpPr>
            <a:spLocks noChangeArrowheads="1"/>
          </p:cNvSpPr>
          <p:nvPr/>
        </p:nvSpPr>
        <p:spPr bwMode="auto">
          <a:xfrm>
            <a:off x="304800" y="685800"/>
            <a:ext cx="6705600" cy="1066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838200"/>
            <a:ext cx="6477000" cy="757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4800" b="1" dirty="0">
                <a:solidFill>
                  <a:srgbClr val="66CCFF"/>
                </a:solidFill>
                <a:latin typeface="+mj-lt"/>
                <a:cs typeface="+mn-cs"/>
              </a:rPr>
              <a:t>interviewing skills for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8" r="17741"/>
          <a:stretch>
            <a:fillRect/>
          </a:stretch>
        </p:blipFill>
        <p:spPr bwMode="auto">
          <a:xfrm>
            <a:off x="3733800" y="0"/>
            <a:ext cx="54102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Content Placeholder 5"/>
          <p:cNvSpPr>
            <a:spLocks noGrp="1"/>
          </p:cNvSpPr>
          <p:nvPr>
            <p:ph idx="1"/>
          </p:nvPr>
        </p:nvSpPr>
        <p:spPr>
          <a:xfrm>
            <a:off x="152400" y="1524000"/>
            <a:ext cx="8229600" cy="4953000"/>
          </a:xfrm>
        </p:spPr>
        <p:txBody>
          <a:bodyPr/>
          <a:lstStyle/>
          <a:p>
            <a:pPr eaLnBrk="1" hangingPunct="1"/>
            <a:r>
              <a:rPr lang="en-US"/>
              <a:t>Make sure your technology works</a:t>
            </a:r>
          </a:p>
          <a:p>
            <a:pPr lvl="1" eaLnBrk="1" hangingPunct="1"/>
            <a:r>
              <a:rPr lang="en-US"/>
              <a:t>Understand how Skype works</a:t>
            </a:r>
          </a:p>
          <a:p>
            <a:pPr lvl="1" eaLnBrk="1" hangingPunct="1"/>
            <a:r>
              <a:rPr lang="en-US"/>
              <a:t>Download the latest version</a:t>
            </a:r>
            <a:br>
              <a:rPr lang="en-US"/>
            </a:br>
            <a:r>
              <a:rPr lang="en-US"/>
              <a:t>for maximum performance</a:t>
            </a:r>
          </a:p>
          <a:p>
            <a:pPr lvl="1" eaLnBrk="1" hangingPunct="1"/>
            <a:r>
              <a:rPr lang="en-US"/>
              <a:t>Make sure your microphone </a:t>
            </a:r>
            <a:br>
              <a:rPr lang="en-US"/>
            </a:br>
            <a:r>
              <a:rPr lang="en-US"/>
              <a:t>works </a:t>
            </a:r>
          </a:p>
          <a:p>
            <a:pPr lvl="2" eaLnBrk="1" hangingPunct="1"/>
            <a:r>
              <a:rPr lang="en-US"/>
              <a:t>Use the “Skype test call” function</a:t>
            </a:r>
          </a:p>
          <a:p>
            <a:pPr lvl="1" eaLnBrk="1" hangingPunct="1"/>
            <a:r>
              <a:rPr lang="en-US"/>
              <a:t>Make sure your internet connection </a:t>
            </a:r>
            <a:br>
              <a:rPr lang="en-US"/>
            </a:br>
            <a:r>
              <a:rPr lang="en-US"/>
              <a:t>can handle a video call</a:t>
            </a:r>
          </a:p>
          <a:p>
            <a:pPr lvl="1" eaLnBrk="1" hangingPunct="1"/>
            <a:r>
              <a:rPr lang="en-US"/>
              <a:t>Troubleshoot at support.skype.com</a:t>
            </a:r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7" name="Line 15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58" name="Title 1"/>
          <p:cNvSpPr>
            <a:spLocks noGrp="1"/>
          </p:cNvSpPr>
          <p:nvPr>
            <p:ph type="title"/>
          </p:nvPr>
        </p:nvSpPr>
        <p:spPr>
          <a:xfrm>
            <a:off x="692150" y="76200"/>
            <a:ext cx="8458200" cy="1143000"/>
          </a:xfrm>
        </p:spPr>
        <p:txBody>
          <a:bodyPr/>
          <a:lstStyle/>
          <a:p>
            <a:pPr eaLnBrk="1" hangingPunct="1"/>
            <a:r>
              <a:rPr lang="en-US" sz="4200" b="1">
                <a:latin typeface="Aharoni" pitchFamily="2" charset="-79"/>
                <a:cs typeface="Aharoni" pitchFamily="2" charset="-79"/>
              </a:rPr>
              <a:t>Skype Tips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 t="2776" r="4007" b="5290"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Title 1"/>
          <p:cNvSpPr txBox="1">
            <a:spLocks/>
          </p:cNvSpPr>
          <p:nvPr/>
        </p:nvSpPr>
        <p:spPr bwMode="auto">
          <a:xfrm>
            <a:off x="304800" y="30480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4200" b="1">
                <a:solidFill>
                  <a:schemeClr val="bg1"/>
                </a:solidFill>
                <a:latin typeface="Broadway" pitchFamily="82" charset="0"/>
                <a:cs typeface="Aharoni" pitchFamily="2" charset="-79"/>
              </a:rPr>
              <a:t>Stage Your Background</a:t>
            </a:r>
          </a:p>
        </p:txBody>
      </p:sp>
      <p:sp>
        <p:nvSpPr>
          <p:cNvPr id="24580" name="Content Placeholder 4"/>
          <p:cNvSpPr>
            <a:spLocks noGrp="1"/>
          </p:cNvSpPr>
          <p:nvPr>
            <p:ph idx="1"/>
          </p:nvPr>
        </p:nvSpPr>
        <p:spPr>
          <a:xfrm>
            <a:off x="685800" y="2057400"/>
            <a:ext cx="7162800" cy="3886200"/>
          </a:xfrm>
        </p:spPr>
        <p:txBody>
          <a:bodyPr/>
          <a:lstStyle/>
          <a:p>
            <a:pPr eaLnBrk="1" hangingPunct="1"/>
            <a:r>
              <a:rPr lang="en-US" sz="3000" dirty="0">
                <a:solidFill>
                  <a:schemeClr val="bg1"/>
                </a:solidFill>
                <a:latin typeface="Britannic Bold" pitchFamily="34" charset="0"/>
              </a:rPr>
              <a:t>Get the lighting right</a:t>
            </a:r>
          </a:p>
          <a:p>
            <a:pPr lvl="1" eaLnBrk="1" hangingPunct="1"/>
            <a:r>
              <a:rPr lang="en-US" sz="2400" dirty="0">
                <a:solidFill>
                  <a:schemeClr val="bg1"/>
                </a:solidFill>
                <a:latin typeface="Britannic Bold" pitchFamily="34" charset="0"/>
              </a:rPr>
              <a:t>Natural light is best or a lamp aimed straight at your face from behind the camera</a:t>
            </a:r>
          </a:p>
          <a:p>
            <a:pPr eaLnBrk="1" hangingPunct="1"/>
            <a:r>
              <a:rPr lang="en-US" sz="3000" dirty="0">
                <a:solidFill>
                  <a:schemeClr val="bg1"/>
                </a:solidFill>
                <a:latin typeface="Britannic Bold" pitchFamily="34" charset="0"/>
              </a:rPr>
              <a:t>Clear away clutter</a:t>
            </a:r>
          </a:p>
          <a:p>
            <a:pPr eaLnBrk="1" hangingPunct="1"/>
            <a:r>
              <a:rPr lang="en-US" sz="3000" dirty="0">
                <a:solidFill>
                  <a:schemeClr val="bg1"/>
                </a:solidFill>
                <a:latin typeface="Britannic Bold" pitchFamily="34" charset="0"/>
              </a:rPr>
              <a:t>Close doors and windows</a:t>
            </a:r>
          </a:p>
          <a:p>
            <a:pPr eaLnBrk="1" hangingPunct="1"/>
            <a:r>
              <a:rPr lang="en-US" sz="3000" dirty="0">
                <a:solidFill>
                  <a:schemeClr val="bg1"/>
                </a:solidFill>
                <a:latin typeface="Britannic Bold" pitchFamily="34" charset="0"/>
              </a:rPr>
              <a:t>Make sure everyone in your house knows you’re in an interview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5" r="9322"/>
          <a:stretch>
            <a:fillRect/>
          </a:stretch>
        </p:blipFill>
        <p:spPr bwMode="auto">
          <a:xfrm>
            <a:off x="0" y="1066800"/>
            <a:ext cx="516096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4" t="7002" r="16354"/>
          <a:stretch>
            <a:fillRect/>
          </a:stretch>
        </p:blipFill>
        <p:spPr bwMode="auto">
          <a:xfrm>
            <a:off x="4102100" y="1066800"/>
            <a:ext cx="50419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2"/>
          <a:stretch>
            <a:fillRect/>
          </a:stretch>
        </p:blipFill>
        <p:spPr bwMode="auto">
          <a:xfrm>
            <a:off x="4217988" y="4648200"/>
            <a:ext cx="4926012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7" r="50000" b="9088"/>
          <a:stretch>
            <a:fillRect/>
          </a:stretch>
        </p:blipFill>
        <p:spPr bwMode="auto">
          <a:xfrm>
            <a:off x="0" y="4267200"/>
            <a:ext cx="3429000" cy="259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5"/>
          <a:stretch>
            <a:fillRect/>
          </a:stretch>
        </p:blipFill>
        <p:spPr bwMode="auto">
          <a:xfrm>
            <a:off x="2579688" y="3810000"/>
            <a:ext cx="29718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7" name="Rounded Rectangle 3"/>
          <p:cNvSpPr>
            <a:spLocks noChangeArrowheads="1"/>
          </p:cNvSpPr>
          <p:nvPr/>
        </p:nvSpPr>
        <p:spPr bwMode="auto">
          <a:xfrm>
            <a:off x="685800" y="19050"/>
            <a:ext cx="7848600" cy="1295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7200" b="1">
                <a:latin typeface="Aharoni" pitchFamily="2" charset="-79"/>
                <a:cs typeface="Aharoni" pitchFamily="2" charset="-79"/>
              </a:rPr>
              <a:t>What NOT to do!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Title 1"/>
          <p:cNvSpPr txBox="1">
            <a:spLocks/>
          </p:cNvSpPr>
          <p:nvPr/>
        </p:nvSpPr>
        <p:spPr bwMode="auto">
          <a:xfrm>
            <a:off x="692150" y="7620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4200" b="1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How You Come Across</a:t>
            </a:r>
          </a:p>
        </p:txBody>
      </p:sp>
      <p:sp>
        <p:nvSpPr>
          <p:cNvPr id="26628" name="Content Placeholder 2"/>
          <p:cNvSpPr>
            <a:spLocks noGrp="1"/>
          </p:cNvSpPr>
          <p:nvPr>
            <p:ph idx="1"/>
          </p:nvPr>
        </p:nvSpPr>
        <p:spPr>
          <a:xfrm>
            <a:off x="4419600" y="1447800"/>
            <a:ext cx="4572000" cy="5257800"/>
          </a:xfrm>
        </p:spPr>
        <p:txBody>
          <a:bodyPr/>
          <a:lstStyle/>
          <a:p>
            <a:pPr eaLnBrk="1" hangingPunct="1"/>
            <a:r>
              <a:rPr lang="en-US" sz="2400"/>
              <a:t>Sit up Straight</a:t>
            </a:r>
          </a:p>
          <a:p>
            <a:pPr eaLnBrk="1" hangingPunct="1"/>
            <a:r>
              <a:rPr lang="en-US" sz="2400"/>
              <a:t>Get your upper body in the camera’s visible area, not just your face</a:t>
            </a:r>
          </a:p>
          <a:p>
            <a:pPr eaLnBrk="1" hangingPunct="1"/>
            <a:r>
              <a:rPr lang="en-US" sz="2400"/>
              <a:t>Keep your hands still </a:t>
            </a:r>
          </a:p>
          <a:p>
            <a:pPr eaLnBrk="1" hangingPunct="1"/>
            <a:r>
              <a:rPr lang="en-US" sz="2400"/>
              <a:t>Look straight into the camera lens. That’s the only way you will appear to be looking directly at the interviewer</a:t>
            </a:r>
          </a:p>
          <a:p>
            <a:pPr eaLnBrk="1" hangingPunct="1"/>
            <a:r>
              <a:rPr lang="en-US" sz="2400"/>
              <a:t>May be best to raise your laptop so the camera is at eye level </a:t>
            </a:r>
          </a:p>
        </p:txBody>
      </p:sp>
      <p:sp>
        <p:nvSpPr>
          <p:cNvPr id="26629" name="Rectangle 14"/>
          <p:cNvSpPr>
            <a:spLocks noChangeArrowheads="1"/>
          </p:cNvSpPr>
          <p:nvPr/>
        </p:nvSpPr>
        <p:spPr bwMode="auto">
          <a:xfrm>
            <a:off x="3175" y="5381625"/>
            <a:ext cx="514350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26630" name="Rectangle 15"/>
          <p:cNvSpPr>
            <a:spLocks noChangeArrowheads="1"/>
          </p:cNvSpPr>
          <p:nvPr/>
        </p:nvSpPr>
        <p:spPr bwMode="auto">
          <a:xfrm>
            <a:off x="0" y="4014788"/>
            <a:ext cx="263525" cy="614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pic>
        <p:nvPicPr>
          <p:cNvPr id="2663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0" r="10870"/>
          <a:stretch>
            <a:fillRect/>
          </a:stretch>
        </p:blipFill>
        <p:spPr bwMode="auto">
          <a:xfrm>
            <a:off x="0" y="1295400"/>
            <a:ext cx="431165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2" name="Line 15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953000" cy="4724400"/>
          </a:xfrm>
        </p:spPr>
        <p:txBody>
          <a:bodyPr/>
          <a:lstStyle/>
          <a:p>
            <a:pPr eaLnBrk="1" hangingPunct="1"/>
            <a:r>
              <a:rPr lang="en-US"/>
              <a:t>Avoid stripes or patterns</a:t>
            </a:r>
          </a:p>
          <a:p>
            <a:pPr eaLnBrk="1" hangingPunct="1"/>
            <a:r>
              <a:rPr lang="en-US"/>
              <a:t>Darker is better</a:t>
            </a:r>
          </a:p>
          <a:p>
            <a:pPr eaLnBrk="1" hangingPunct="1"/>
            <a:r>
              <a:rPr lang="en-US"/>
              <a:t>Wear something that will stand out from your background</a:t>
            </a:r>
          </a:p>
          <a:p>
            <a:pPr eaLnBrk="1" hangingPunct="1"/>
            <a:r>
              <a:rPr lang="en-US"/>
              <a:t>Always best to dress one step up from company’s attire</a:t>
            </a:r>
          </a:p>
          <a:p>
            <a:pPr eaLnBrk="1" hangingPunct="1"/>
            <a:endParaRPr lang="en-US"/>
          </a:p>
        </p:txBody>
      </p:sp>
      <p:pic>
        <p:nvPicPr>
          <p:cNvPr id="2765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2" name="Title 1"/>
          <p:cNvSpPr txBox="1">
            <a:spLocks/>
          </p:cNvSpPr>
          <p:nvPr/>
        </p:nvSpPr>
        <p:spPr bwMode="auto">
          <a:xfrm>
            <a:off x="692150" y="7620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4200" b="1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What to Wear</a:t>
            </a:r>
          </a:p>
        </p:txBody>
      </p:sp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1295400"/>
            <a:ext cx="36957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4" name="Line 15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Close any programs on your computer that make a noise</a:t>
            </a:r>
          </a:p>
          <a:p>
            <a:pPr eaLnBrk="1" hangingPunct="1"/>
            <a:r>
              <a:rPr lang="en-US" dirty="0"/>
              <a:t>Have your phone handy in case of technical difficulties but keep it on silent</a:t>
            </a:r>
          </a:p>
          <a:p>
            <a:pPr eaLnBrk="1" hangingPunct="1"/>
            <a:r>
              <a:rPr lang="en-US" dirty="0"/>
              <a:t>Keep ashtrays, cigarettes, wine glasses, etc. out of sight</a:t>
            </a:r>
          </a:p>
          <a:p>
            <a:pPr eaLnBrk="1" hangingPunct="1"/>
            <a:r>
              <a:rPr lang="en-US" dirty="0"/>
              <a:t>Keep your skype username and picture professional</a:t>
            </a:r>
          </a:p>
        </p:txBody>
      </p:sp>
      <p:pic>
        <p:nvPicPr>
          <p:cNvPr id="2867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6" name="Line 15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77" name="Title 1"/>
          <p:cNvSpPr txBox="1">
            <a:spLocks/>
          </p:cNvSpPr>
          <p:nvPr/>
        </p:nvSpPr>
        <p:spPr bwMode="auto">
          <a:xfrm>
            <a:off x="692150" y="7620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4200" b="1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Other Tips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15"/>
          <p:cNvSpPr>
            <a:spLocks noChangeArrowheads="1"/>
          </p:cNvSpPr>
          <p:nvPr/>
        </p:nvSpPr>
        <p:spPr bwMode="auto">
          <a:xfrm>
            <a:off x="838200" y="762000"/>
            <a:ext cx="7315200" cy="6019800"/>
          </a:xfrm>
          <a:prstGeom prst="ellipse">
            <a:avLst/>
          </a:prstGeom>
          <a:solidFill>
            <a:srgbClr val="F1F8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543800" cy="830263"/>
          </a:xfrm>
        </p:spPr>
        <p:txBody>
          <a:bodyPr/>
          <a:lstStyle/>
          <a:p>
            <a:pPr eaLnBrk="1" hangingPunct="1"/>
            <a:r>
              <a:rPr lang="en-US" sz="3500" b="1">
                <a:latin typeface="Arial Black" pitchFamily="34" charset="0"/>
              </a:rPr>
              <a:t>Phone Interviews</a:t>
            </a:r>
            <a:endParaRPr lang="en-US" sz="3500" b="1"/>
          </a:p>
        </p:txBody>
      </p:sp>
      <p:pic>
        <p:nvPicPr>
          <p:cNvPr id="410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4343400" cy="413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Text Box 11"/>
          <p:cNvSpPr txBox="1">
            <a:spLocks noChangeArrowheads="1"/>
          </p:cNvSpPr>
          <p:nvPr/>
        </p:nvSpPr>
        <p:spPr bwMode="auto">
          <a:xfrm>
            <a:off x="152400" y="2057400"/>
            <a:ext cx="3124200" cy="11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500" dirty="0"/>
              <a:t>Often used as the </a:t>
            </a:r>
            <a:br>
              <a:rPr lang="en-US" sz="2500" dirty="0"/>
            </a:br>
            <a:r>
              <a:rPr lang="en-US" sz="2500" u="sng" dirty="0"/>
              <a:t>1st step</a:t>
            </a:r>
            <a:r>
              <a:rPr lang="en-US" sz="2500" dirty="0"/>
              <a:t> in the interview process</a:t>
            </a:r>
          </a:p>
        </p:txBody>
      </p:sp>
      <p:sp>
        <p:nvSpPr>
          <p:cNvPr id="4102" name="Text Box 12"/>
          <p:cNvSpPr txBox="1">
            <a:spLocks noChangeArrowheads="1"/>
          </p:cNvSpPr>
          <p:nvPr/>
        </p:nvSpPr>
        <p:spPr bwMode="auto">
          <a:xfrm>
            <a:off x="6324600" y="2057400"/>
            <a:ext cx="2438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 sz="2500" b="1" u="sng"/>
              <a:t>Very hard</a:t>
            </a:r>
            <a:r>
              <a:rPr lang="en-US" sz="2500"/>
              <a:t> to prepare for </a:t>
            </a:r>
          </a:p>
        </p:txBody>
      </p:sp>
      <p:sp>
        <p:nvSpPr>
          <p:cNvPr id="4103" name="Text Box 13"/>
          <p:cNvSpPr txBox="1">
            <a:spLocks noChangeArrowheads="1"/>
          </p:cNvSpPr>
          <p:nvPr/>
        </p:nvSpPr>
        <p:spPr bwMode="auto">
          <a:xfrm>
            <a:off x="4953000" y="5165725"/>
            <a:ext cx="3733800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 sz="2500"/>
              <a:t>Your goal during the phone interview is to get a face-to-face interview!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1" b="7452"/>
          <a:stretch>
            <a:fillRect/>
          </a:stretch>
        </p:blipFill>
        <p:spPr bwMode="auto">
          <a:xfrm>
            <a:off x="2974975" y="2819400"/>
            <a:ext cx="609282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8077200" cy="3352800"/>
          </a:xfrm>
        </p:spPr>
        <p:txBody>
          <a:bodyPr/>
          <a:lstStyle/>
          <a:p>
            <a:pPr eaLnBrk="1" hangingPunct="1"/>
            <a:r>
              <a:rPr lang="en-US"/>
              <a:t>Plug into an Ethernet cable if possible</a:t>
            </a:r>
          </a:p>
          <a:p>
            <a:pPr eaLnBrk="1" hangingPunct="1"/>
            <a:r>
              <a:rPr lang="en-US"/>
              <a:t>Have an extra computer handy</a:t>
            </a:r>
          </a:p>
          <a:p>
            <a:pPr eaLnBrk="1" hangingPunct="1"/>
            <a:r>
              <a:rPr lang="en-US"/>
              <a:t>Make sure you have phone numbers written down</a:t>
            </a:r>
          </a:p>
          <a:p>
            <a:pPr eaLnBrk="1" hangingPunct="1"/>
            <a:r>
              <a:rPr lang="en-US"/>
              <a:t>Keep your computer </a:t>
            </a:r>
            <a:br>
              <a:rPr lang="en-US"/>
            </a:br>
            <a:r>
              <a:rPr lang="en-US"/>
              <a:t>plugged in</a:t>
            </a:r>
          </a:p>
        </p:txBody>
      </p:sp>
      <p:sp>
        <p:nvSpPr>
          <p:cNvPr id="29701" name="Line 15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2" name="Title 1"/>
          <p:cNvSpPr>
            <a:spLocks noGrp="1"/>
          </p:cNvSpPr>
          <p:nvPr>
            <p:ph type="title"/>
          </p:nvPr>
        </p:nvSpPr>
        <p:spPr>
          <a:xfrm>
            <a:off x="692150" y="76200"/>
            <a:ext cx="8458200" cy="1143000"/>
          </a:xfrm>
        </p:spPr>
        <p:txBody>
          <a:bodyPr/>
          <a:lstStyle/>
          <a:p>
            <a:pPr eaLnBrk="1" hangingPunct="1"/>
            <a:r>
              <a:rPr lang="en-US" sz="4200" b="1">
                <a:latin typeface="Aharoni" pitchFamily="2" charset="-79"/>
                <a:cs typeface="Aharoni" pitchFamily="2" charset="-79"/>
              </a:rPr>
              <a:t>Expect Technology Problems 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Grab a friend and practice making calls </a:t>
            </a:r>
          </a:p>
          <a:p>
            <a:pPr eaLnBrk="1" hangingPunct="1"/>
            <a:r>
              <a:rPr lang="en-US"/>
              <a:t>Practice your opening line </a:t>
            </a:r>
          </a:p>
          <a:p>
            <a:pPr eaLnBrk="1" hangingPunct="1"/>
            <a:r>
              <a:rPr lang="en-US"/>
              <a:t>Make sure you know who’s making the call – you or prospective employer?</a:t>
            </a:r>
          </a:p>
          <a:p>
            <a:pPr eaLnBrk="1" hangingPunct="1"/>
            <a:r>
              <a:rPr lang="en-US"/>
              <a:t>Make sure you’re straight on time zones</a:t>
            </a:r>
          </a:p>
          <a:p>
            <a:pPr eaLnBrk="1" hangingPunct="1"/>
            <a:r>
              <a:rPr lang="en-US"/>
              <a:t>Make sure everything looks good </a:t>
            </a:r>
          </a:p>
        </p:txBody>
      </p:sp>
      <p:pic>
        <p:nvPicPr>
          <p:cNvPr id="3072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Line 15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25" name="Title 1"/>
          <p:cNvSpPr txBox="1">
            <a:spLocks/>
          </p:cNvSpPr>
          <p:nvPr/>
        </p:nvSpPr>
        <p:spPr bwMode="auto">
          <a:xfrm>
            <a:off x="692150" y="7620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4200" b="1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Practice, Practice, Practice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loud Callout 4"/>
          <p:cNvSpPr>
            <a:spLocks noChangeArrowheads="1"/>
          </p:cNvSpPr>
          <p:nvPr/>
        </p:nvSpPr>
        <p:spPr bwMode="auto">
          <a:xfrm>
            <a:off x="3048000" y="2667000"/>
            <a:ext cx="4724400" cy="3352800"/>
          </a:xfrm>
          <a:prstGeom prst="cloudCallout">
            <a:avLst>
              <a:gd name="adj1" fmla="val -20833"/>
              <a:gd name="adj2" fmla="val 625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22532" name="Rounded Rectangle 6"/>
          <p:cNvSpPr>
            <a:spLocks noChangeArrowheads="1"/>
          </p:cNvSpPr>
          <p:nvPr/>
        </p:nvSpPr>
        <p:spPr bwMode="auto">
          <a:xfrm>
            <a:off x="475956" y="482364"/>
            <a:ext cx="8210843" cy="1066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9758" y="381000"/>
            <a:ext cx="8210842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4400" b="1" dirty="0">
                <a:latin typeface="Arial Black" panose="020B0A04020102020204" pitchFamily="34" charset="0"/>
                <a:cs typeface="+mn-cs"/>
              </a:rPr>
              <a:t>Asynchronous Interviews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92BF480-C4FD-45CA-949A-9E4363A2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71380" y="1513995"/>
            <a:ext cx="7534420" cy="50254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C96EF9-9EA2-4521-8A29-3F7F8FCD316C}"/>
              </a:ext>
            </a:extLst>
          </p:cNvPr>
          <p:cNvSpPr txBox="1"/>
          <p:nvPr/>
        </p:nvSpPr>
        <p:spPr>
          <a:xfrm>
            <a:off x="1380978" y="876604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empowermentmomentsblog.com/2014/06/21/career-opportunities-the-12-best-jobs-for-women-in-2014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4.0/"/>
              </a:rPr>
              <a:t>CC BY-NC-SA</a:t>
            </a:r>
            <a:endParaRPr lang="en-US" sz="9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5E56B36-1946-4389-9566-A9EDAB978C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94646"/>
            <a:ext cx="9144000" cy="2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7403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 txBox="1">
            <a:spLocks/>
          </p:cNvSpPr>
          <p:nvPr/>
        </p:nvSpPr>
        <p:spPr bwMode="auto">
          <a:xfrm>
            <a:off x="692150" y="7620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4200" b="1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Things To Remember</a:t>
            </a:r>
          </a:p>
        </p:txBody>
      </p:sp>
      <p:sp>
        <p:nvSpPr>
          <p:cNvPr id="26628" name="Content Placeholder 2"/>
          <p:cNvSpPr>
            <a:spLocks noGrp="1"/>
          </p:cNvSpPr>
          <p:nvPr>
            <p:ph idx="1"/>
          </p:nvPr>
        </p:nvSpPr>
        <p:spPr>
          <a:xfrm>
            <a:off x="263525" y="2209803"/>
            <a:ext cx="8499475" cy="411479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700" dirty="0"/>
              <a:t>Can record on your own time </a:t>
            </a:r>
            <a:endParaRPr lang="en-US" sz="2300" dirty="0"/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sz="2300" dirty="0"/>
              <a:t>This makes it more convenient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sz="2700" dirty="0"/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700" dirty="0"/>
              <a:t>Can rerecord several times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sz="2300" dirty="0"/>
              <a:t> Gives you an opportunity to get it right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sz="2700" dirty="0"/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700" dirty="0"/>
              <a:t>Interviewer has a permanent record of the interview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sz="2300" dirty="0"/>
              <a:t>Will be seen over and over again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endParaRPr lang="en-US" sz="2300" dirty="0"/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sz="2300" dirty="0"/>
          </a:p>
          <a:p>
            <a:pPr eaLnBrk="1" hangingPunct="1"/>
            <a:endParaRPr lang="en-US" sz="2400" dirty="0"/>
          </a:p>
        </p:txBody>
      </p:sp>
      <p:sp>
        <p:nvSpPr>
          <p:cNvPr id="26632" name="Line 15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4946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2"/>
          <a:stretch/>
        </p:blipFill>
        <p:spPr bwMode="auto">
          <a:xfrm>
            <a:off x="13251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36538"/>
            <a:ext cx="7543800" cy="830262"/>
          </a:xfrm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chemeClr val="bg1"/>
                </a:solidFill>
                <a:latin typeface="Arial Black" pitchFamily="34" charset="0"/>
              </a:rPr>
              <a:t>Skills for Panel Interviews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Companies Use Them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It’s an easy way for several people to get to know you quickly</a:t>
            </a:r>
          </a:p>
          <a:p>
            <a:endParaRPr lang="en-US" sz="2800" dirty="0"/>
          </a:p>
          <a:p>
            <a:r>
              <a:rPr lang="en-US" sz="2800" dirty="0"/>
              <a:t>Helpful when a company needs to get hiring consensus from multiple people</a:t>
            </a:r>
          </a:p>
          <a:p>
            <a:endParaRPr lang="en-US" sz="2800" dirty="0"/>
          </a:p>
          <a:p>
            <a:r>
              <a:rPr lang="en-US" sz="2800" dirty="0"/>
              <a:t>Demonstrates how you interact, and can potentially work with, different departments in the organization</a:t>
            </a:r>
          </a:p>
        </p:txBody>
      </p:sp>
    </p:spTree>
    <p:extLst>
      <p:ext uri="{BB962C8B-B14F-4D97-AF65-F5344CB8AC3E}">
        <p14:creationId xmlns:p14="http://schemas.microsoft.com/office/powerpoint/2010/main" val="118090360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525962"/>
          </a:xfrm>
        </p:spPr>
        <p:txBody>
          <a:bodyPr/>
          <a:lstStyle/>
          <a:p>
            <a:pPr>
              <a:buClr>
                <a:srgbClr val="C00000"/>
              </a:buClr>
              <a:buSzPct val="120000"/>
              <a:buFont typeface="Arial" pitchFamily="34" charset="0"/>
              <a:buChar char="•"/>
              <a:defRPr/>
            </a:pPr>
            <a:r>
              <a:rPr lang="en-US" dirty="0"/>
              <a:t>Names</a:t>
            </a:r>
          </a:p>
          <a:p>
            <a:pPr lvl="1">
              <a:buClr>
                <a:srgbClr val="C00000"/>
              </a:buClr>
              <a:buSzPct val="120000"/>
              <a:buFont typeface="Arial" pitchFamily="34" charset="0"/>
              <a:buChar char="•"/>
              <a:defRPr/>
            </a:pPr>
            <a:r>
              <a:rPr lang="en-US" dirty="0"/>
              <a:t>Learn and remember the names of interviewers and their role in the organization</a:t>
            </a:r>
          </a:p>
          <a:p>
            <a:pPr lvl="1">
              <a:buClr>
                <a:srgbClr val="C00000"/>
              </a:buClr>
              <a:buSzPct val="120000"/>
              <a:buFont typeface="Arial" pitchFamily="34" charset="0"/>
              <a:buChar char="•"/>
              <a:defRPr/>
            </a:pPr>
            <a:r>
              <a:rPr lang="en-US" dirty="0"/>
              <a:t>Try to get this information ahead of time. Look them up!</a:t>
            </a:r>
          </a:p>
          <a:p>
            <a:pPr lvl="1">
              <a:buClr>
                <a:srgbClr val="C00000"/>
              </a:buClr>
              <a:buSzPct val="120000"/>
              <a:buFont typeface="Arial" pitchFamily="34" charset="0"/>
              <a:buChar char="•"/>
              <a:defRPr/>
            </a:pPr>
            <a:r>
              <a:rPr lang="en-US" dirty="0"/>
              <a:t>Take a notepad to help with memory</a:t>
            </a:r>
          </a:p>
          <a:p>
            <a:pPr lvl="1">
              <a:buClr>
                <a:srgbClr val="C00000"/>
              </a:buClr>
              <a:buSzPct val="120000"/>
              <a:buFont typeface="Arial" pitchFamily="34" charset="0"/>
              <a:buChar char="•"/>
              <a:defRPr/>
            </a:pPr>
            <a:endParaRPr lang="en-US" sz="2000" dirty="0"/>
          </a:p>
          <a:p>
            <a:pPr>
              <a:buClr>
                <a:srgbClr val="C00000"/>
              </a:buClr>
              <a:buSzPct val="120000"/>
              <a:buFont typeface="Arial" pitchFamily="34" charset="0"/>
              <a:buChar char="•"/>
              <a:defRPr/>
            </a:pPr>
            <a:r>
              <a:rPr lang="en-US" dirty="0"/>
              <a:t>Shake hands with each person and repeat their name</a:t>
            </a:r>
            <a:endParaRPr lang="en-US" sz="2000" dirty="0"/>
          </a:p>
          <a:p>
            <a:pPr lvl="1">
              <a:buFont typeface="Arial" pitchFamily="34" charset="0"/>
              <a:buChar char="•"/>
              <a:defRPr/>
            </a:pPr>
            <a:endParaRPr lang="en-US" sz="2000" dirty="0"/>
          </a:p>
          <a:p>
            <a:pPr marL="457200" lvl="1" indent="0">
              <a:buFontTx/>
              <a:buNone/>
              <a:defRPr/>
            </a:pPr>
            <a:endParaRPr lang="en-US" dirty="0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32772" name="Rectangle 2"/>
          <p:cNvSpPr txBox="1">
            <a:spLocks noChangeArrowheads="1"/>
          </p:cNvSpPr>
          <p:nvPr/>
        </p:nvSpPr>
        <p:spPr bwMode="auto">
          <a:xfrm>
            <a:off x="762000" y="236538"/>
            <a:ext cx="75438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4000" b="1" dirty="0">
                <a:solidFill>
                  <a:schemeClr val="bg1"/>
                </a:solidFill>
                <a:latin typeface="Arial Black" pitchFamily="34" charset="0"/>
              </a:rPr>
              <a:t>Panel Interview Tips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953000"/>
          </a:xfrm>
        </p:spPr>
        <p:txBody>
          <a:bodyPr/>
          <a:lstStyle/>
          <a:p>
            <a:pPr>
              <a:buClr>
                <a:srgbClr val="C00000"/>
              </a:buClr>
              <a:buSzPct val="120000"/>
            </a:pPr>
            <a:r>
              <a:rPr lang="en-US" sz="2800" dirty="0"/>
              <a:t>Always bring several copies of your resume</a:t>
            </a:r>
          </a:p>
          <a:p>
            <a:pPr>
              <a:buClr>
                <a:srgbClr val="C00000"/>
              </a:buClr>
              <a:buSzPct val="120000"/>
            </a:pPr>
            <a:endParaRPr lang="en-US" sz="1200" dirty="0"/>
          </a:p>
          <a:p>
            <a:pPr>
              <a:buClr>
                <a:srgbClr val="C00000"/>
              </a:buClr>
              <a:buSzPct val="120000"/>
            </a:pPr>
            <a:r>
              <a:rPr lang="en-US" sz="2800" dirty="0"/>
              <a:t>Address everyone when answering a question</a:t>
            </a:r>
          </a:p>
          <a:p>
            <a:pPr lvl="1">
              <a:buClr>
                <a:srgbClr val="C00000"/>
              </a:buClr>
              <a:buSzPct val="120000"/>
              <a:buFont typeface="Arial" charset="0"/>
              <a:buChar char="•"/>
            </a:pPr>
            <a:r>
              <a:rPr lang="en-US" sz="1600" dirty="0"/>
              <a:t>Whoever asks the question, face them to initially answer and then turn to the others to complete the answer</a:t>
            </a:r>
            <a:r>
              <a:rPr lang="en-US" sz="1600" b="1" dirty="0"/>
              <a:t>.</a:t>
            </a:r>
          </a:p>
          <a:p>
            <a:pPr lvl="1">
              <a:buClr>
                <a:srgbClr val="C00000"/>
              </a:buClr>
              <a:buSzPct val="120000"/>
              <a:buFont typeface="Arial" charset="0"/>
              <a:buChar char="•"/>
            </a:pPr>
            <a:endParaRPr lang="en-US" sz="1200" b="1" dirty="0"/>
          </a:p>
          <a:p>
            <a:pPr>
              <a:buClr>
                <a:srgbClr val="C00000"/>
              </a:buClr>
              <a:buSzPct val="120000"/>
            </a:pPr>
            <a:r>
              <a:rPr lang="en-US" sz="2800" dirty="0"/>
              <a:t>Try to show how your answer affects the other departments in attendance</a:t>
            </a:r>
          </a:p>
          <a:p>
            <a:pPr>
              <a:buClr>
                <a:srgbClr val="C00000"/>
              </a:buClr>
              <a:buSzPct val="120000"/>
            </a:pPr>
            <a:endParaRPr lang="en-US" sz="1200" dirty="0"/>
          </a:p>
          <a:p>
            <a:pPr>
              <a:buClr>
                <a:srgbClr val="C00000"/>
              </a:buClr>
              <a:buSzPct val="120000"/>
            </a:pPr>
            <a:r>
              <a:rPr lang="en-US" sz="2800" dirty="0"/>
              <a:t>Understand what each person’s position is in the company and address them when speaking in their area of expertise</a:t>
            </a:r>
            <a:endParaRPr lang="en-US" dirty="0"/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33796" name="Rectangle 2"/>
          <p:cNvSpPr txBox="1">
            <a:spLocks noChangeArrowheads="1"/>
          </p:cNvSpPr>
          <p:nvPr/>
        </p:nvSpPr>
        <p:spPr bwMode="auto">
          <a:xfrm>
            <a:off x="762000" y="236538"/>
            <a:ext cx="75438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4000" b="1" dirty="0">
                <a:solidFill>
                  <a:schemeClr val="bg1"/>
                </a:solidFill>
                <a:latin typeface="Arial Black" pitchFamily="34" charset="0"/>
              </a:rPr>
              <a:t>Panel Interview Tips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C:\Users\kanderson\AppData\Local\Microsoft\Windows\Temporary Internet Files\Content.IE5\5R03H0XM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768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34819" name="Rectangle 2"/>
          <p:cNvSpPr txBox="1">
            <a:spLocks noChangeArrowheads="1"/>
          </p:cNvSpPr>
          <p:nvPr/>
        </p:nvSpPr>
        <p:spPr bwMode="auto">
          <a:xfrm>
            <a:off x="762000" y="236538"/>
            <a:ext cx="75438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4000" b="1" dirty="0">
                <a:solidFill>
                  <a:schemeClr val="bg1"/>
                </a:solidFill>
                <a:latin typeface="Arial Black" pitchFamily="34" charset="0"/>
              </a:rPr>
              <a:t>Panel Interview Tips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6576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dirty="0"/>
              <a:t>Don’t focus only on the decision makers and ignore lower level or more silent panel members. </a:t>
            </a:r>
          </a:p>
          <a:p>
            <a:pPr marL="0" indent="0" algn="ctr">
              <a:buFontTx/>
              <a:buNone/>
              <a:defRPr/>
            </a:pPr>
            <a:endParaRPr lang="en-US" sz="2000" dirty="0"/>
          </a:p>
          <a:p>
            <a:pPr marL="0" indent="0" algn="ctr">
              <a:buFontTx/>
              <a:buNone/>
              <a:defRPr/>
            </a:pPr>
            <a:r>
              <a:rPr lang="en-US" dirty="0"/>
              <a:t>Because they are a part of the process, they have the ability to reject you.</a:t>
            </a:r>
          </a:p>
          <a:p>
            <a:pPr>
              <a:defRPr/>
            </a:pPr>
            <a:endParaRPr lang="en-US" sz="3400" dirty="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1"/>
          </a:solidFill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Panel Interview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dirty="0"/>
              <a:t>Project self-confidence! </a:t>
            </a:r>
          </a:p>
          <a:p>
            <a:pPr>
              <a:buClr>
                <a:srgbClr val="CC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dirty="0"/>
              <a:t>This is a great opportunity to learn about the company’s culture and dynamics within the organization. </a:t>
            </a:r>
          </a:p>
          <a:p>
            <a:pPr>
              <a:buClr>
                <a:srgbClr val="CC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dirty="0"/>
              <a:t>This is a conversation, not a grilling! Have fun and make yourself likeable.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750195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501063" cy="4298950"/>
          </a:xfrm>
        </p:spPr>
        <p:txBody>
          <a:bodyPr/>
          <a:lstStyle/>
          <a:p>
            <a:pPr marL="0" indent="0" eaLnBrk="1" hangingPunct="1">
              <a:buClr>
                <a:schemeClr val="tx1"/>
              </a:buClr>
              <a:buSzPct val="80000"/>
              <a:buFontTx/>
              <a:buNone/>
              <a:defRPr/>
            </a:pPr>
            <a:r>
              <a:rPr lang="en-US" b="1" dirty="0"/>
              <a:t>Challenges:</a:t>
            </a:r>
          </a:p>
          <a:p>
            <a:pPr marL="0" indent="0" eaLnBrk="1" hangingPunct="1">
              <a:buClr>
                <a:schemeClr val="tx1"/>
              </a:buClr>
              <a:buSzPct val="80000"/>
              <a:buFontTx/>
              <a:buNone/>
              <a:defRPr/>
            </a:pPr>
            <a:endParaRPr lang="en-US" sz="2000" dirty="0"/>
          </a:p>
          <a:p>
            <a:pPr eaLnBrk="1" hangingPunct="1">
              <a:buClr>
                <a:schemeClr val="tx1"/>
              </a:buClr>
              <a:buSzPct val="80000"/>
              <a:defRPr/>
            </a:pPr>
            <a:r>
              <a:rPr lang="en-US" sz="3000" dirty="0"/>
              <a:t>The only communication is verbal</a:t>
            </a:r>
          </a:p>
          <a:p>
            <a:pPr eaLnBrk="1" hangingPunct="1">
              <a:buClr>
                <a:schemeClr val="tx1"/>
              </a:buClr>
              <a:buSzPct val="80000"/>
              <a:defRPr/>
            </a:pPr>
            <a:endParaRPr lang="en-US" sz="2000" dirty="0"/>
          </a:p>
          <a:p>
            <a:pPr eaLnBrk="1" hangingPunct="1">
              <a:buClr>
                <a:schemeClr val="tx1"/>
              </a:buClr>
              <a:buSzPct val="80000"/>
              <a:defRPr/>
            </a:pPr>
            <a:r>
              <a:rPr lang="en-US" sz="3000" dirty="0"/>
              <a:t>You will need to show your enthusiasm and sell yourself through the tone and inflection</a:t>
            </a:r>
            <a:br>
              <a:rPr lang="en-US" sz="3000" dirty="0"/>
            </a:br>
            <a:r>
              <a:rPr lang="en-US" sz="3000" dirty="0"/>
              <a:t>in your voice</a:t>
            </a:r>
          </a:p>
        </p:txBody>
      </p:sp>
      <p:sp>
        <p:nvSpPr>
          <p:cNvPr id="5123" name="Rectangle 10"/>
          <p:cNvSpPr>
            <a:spLocks noChangeArrowheads="1"/>
          </p:cNvSpPr>
          <p:nvPr/>
        </p:nvSpPr>
        <p:spPr bwMode="auto">
          <a:xfrm>
            <a:off x="0" y="0"/>
            <a:ext cx="31242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5124" name="Rectangle 11"/>
          <p:cNvSpPr>
            <a:spLocks noChangeArrowheads="1"/>
          </p:cNvSpPr>
          <p:nvPr/>
        </p:nvSpPr>
        <p:spPr bwMode="auto">
          <a:xfrm>
            <a:off x="6019800" y="0"/>
            <a:ext cx="31242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5125" name="Rectangle 12"/>
          <p:cNvSpPr>
            <a:spLocks noChangeArrowheads="1"/>
          </p:cNvSpPr>
          <p:nvPr/>
        </p:nvSpPr>
        <p:spPr bwMode="auto">
          <a:xfrm>
            <a:off x="2895600" y="0"/>
            <a:ext cx="31242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5126" name="Line 13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5127" name="Picture 14" descr="Tiff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156" y="228600"/>
            <a:ext cx="971908" cy="152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15"/>
          <p:cNvSpPr>
            <a:spLocks noChangeArrowheads="1"/>
          </p:cNvSpPr>
          <p:nvPr/>
        </p:nvSpPr>
        <p:spPr bwMode="auto">
          <a:xfrm>
            <a:off x="381000" y="771526"/>
            <a:ext cx="7848600" cy="60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400" b="1" dirty="0">
                <a:latin typeface="Arial Black" pitchFamily="34" charset="0"/>
              </a:rPr>
              <a:t>Phone Interviews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763000" cy="4038600"/>
          </a:xfrm>
        </p:spPr>
        <p:txBody>
          <a:bodyPr/>
          <a:lstStyle/>
          <a:p>
            <a:pPr>
              <a:buClr>
                <a:srgbClr val="C00000"/>
              </a:buClr>
              <a:buSzPct val="120000"/>
              <a:defRPr/>
            </a:pPr>
            <a:r>
              <a:rPr lang="en-US" sz="2800" dirty="0"/>
              <a:t>At the end of the interview, shake everyone’s hand whether they asked a question or not. Indicate that your contact information is on your resume and they are free to contact you with any additional questions.</a:t>
            </a:r>
          </a:p>
          <a:p>
            <a:pPr marL="0" indent="0">
              <a:buClr>
                <a:srgbClr val="C00000"/>
              </a:buClr>
              <a:buSzPct val="120000"/>
              <a:buFontTx/>
              <a:buNone/>
              <a:defRPr/>
            </a:pPr>
            <a:endParaRPr lang="en-US" sz="2000" dirty="0"/>
          </a:p>
          <a:p>
            <a:pPr>
              <a:buClr>
                <a:srgbClr val="C00000"/>
              </a:buClr>
              <a:buSzPct val="120000"/>
              <a:defRPr/>
            </a:pPr>
            <a:r>
              <a:rPr lang="en-US" sz="2800" dirty="0"/>
              <a:t>Send a Thank You to everyone and make it slightly different for each person. They might share.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35844" name="Rectangle 2"/>
          <p:cNvSpPr txBox="1">
            <a:spLocks noChangeArrowheads="1"/>
          </p:cNvSpPr>
          <p:nvPr/>
        </p:nvSpPr>
        <p:spPr bwMode="auto">
          <a:xfrm>
            <a:off x="762000" y="236538"/>
            <a:ext cx="75438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4000" b="1">
                <a:solidFill>
                  <a:schemeClr val="bg1"/>
                </a:solidFill>
                <a:latin typeface="Arial Black" pitchFamily="34" charset="0"/>
              </a:rPr>
              <a:t>Wrapping Up</a:t>
            </a:r>
            <a:endParaRPr lang="en-US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F31DB10-B92B-4CDC-9919-F63C25EF6E7D}"/>
              </a:ext>
            </a:extLst>
          </p:cNvPr>
          <p:cNvSpPr/>
          <p:nvPr/>
        </p:nvSpPr>
        <p:spPr bwMode="auto">
          <a:xfrm>
            <a:off x="1849608" y="3733800"/>
            <a:ext cx="5444783" cy="838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152400" y="4648200"/>
            <a:ext cx="8839200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3500" dirty="0">
                <a:solidFill>
                  <a:schemeClr val="bg1"/>
                </a:solidFill>
                <a:latin typeface="Arial Black" pitchFamily="34" charset="0"/>
              </a:rPr>
              <a:t>Regardless of the type of interview, interest in, or suitability for the position, </a:t>
            </a:r>
            <a:br>
              <a:rPr lang="en-US" sz="3500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3500" u="sng" dirty="0">
                <a:solidFill>
                  <a:schemeClr val="bg1"/>
                </a:solidFill>
                <a:latin typeface="Arial Black" pitchFamily="34" charset="0"/>
              </a:rPr>
              <a:t>send a Thank-You email.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665120A-1300-42F1-B09D-9B5650333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849608" y="152400"/>
            <a:ext cx="5444783" cy="35938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8F9432E-0FF6-4E64-B312-294B35BACE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2357437" y="2667000"/>
            <a:ext cx="4271963" cy="1905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15">
            <a:extLst>
              <a:ext uri="{FF2B5EF4-FFF2-40B4-BE49-F238E27FC236}">
                <a16:creationId xmlns:a16="http://schemas.microsoft.com/office/drawing/2014/main" xmlns="" id="{17A3C2E7-EE2B-409D-8734-29FE5AB4D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1166" y="3048000"/>
            <a:ext cx="4260850" cy="382111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6" t="9722" r="22826"/>
          <a:stretch/>
        </p:blipFill>
        <p:spPr bwMode="auto">
          <a:xfrm>
            <a:off x="-13253" y="1219200"/>
            <a:ext cx="4890053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3" name="Oval 15"/>
          <p:cNvSpPr>
            <a:spLocks noChangeArrowheads="1"/>
          </p:cNvSpPr>
          <p:nvPr/>
        </p:nvSpPr>
        <p:spPr bwMode="auto">
          <a:xfrm>
            <a:off x="4899025" y="0"/>
            <a:ext cx="4260850" cy="3821112"/>
          </a:xfrm>
          <a:prstGeom prst="ellipse">
            <a:avLst/>
          </a:prstGeom>
          <a:solidFill>
            <a:srgbClr val="F1F8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pic>
        <p:nvPicPr>
          <p:cNvPr id="3789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96912"/>
            <a:ext cx="2689225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0" y="797004"/>
            <a:ext cx="58674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600" dirty="0">
                <a:latin typeface="Arial Black" pitchFamily="34" charset="0"/>
              </a:rPr>
              <a:t>Questions?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C4CB5B0-D429-4B5F-A3F2-8D1FDE6CC6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038600"/>
            <a:ext cx="2689225" cy="2206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2895600" y="1676400"/>
            <a:ext cx="3352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pic>
        <p:nvPicPr>
          <p:cNvPr id="38915" name="Picture 12" descr="Tiff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152400"/>
            <a:ext cx="11160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18"/>
          <p:cNvSpPr>
            <a:spLocks noChangeArrowheads="1"/>
          </p:cNvSpPr>
          <p:nvPr/>
        </p:nvSpPr>
        <p:spPr bwMode="auto">
          <a:xfrm>
            <a:off x="0" y="5029200"/>
            <a:ext cx="9144000" cy="1828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38917" name="Text Box 19"/>
          <p:cNvSpPr txBox="1">
            <a:spLocks noChangeArrowheads="1"/>
          </p:cNvSpPr>
          <p:nvPr/>
        </p:nvSpPr>
        <p:spPr bwMode="auto">
          <a:xfrm>
            <a:off x="1600200" y="5411788"/>
            <a:ext cx="1828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8918" name="Text Box 20"/>
          <p:cNvSpPr txBox="1">
            <a:spLocks noChangeArrowheads="1"/>
          </p:cNvSpPr>
          <p:nvPr/>
        </p:nvSpPr>
        <p:spPr bwMode="auto">
          <a:xfrm>
            <a:off x="3657600" y="5410200"/>
            <a:ext cx="1981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8919" name="Text Box 21"/>
          <p:cNvSpPr txBox="1">
            <a:spLocks noChangeArrowheads="1"/>
          </p:cNvSpPr>
          <p:nvPr/>
        </p:nvSpPr>
        <p:spPr bwMode="auto">
          <a:xfrm>
            <a:off x="6096000" y="5530593"/>
            <a:ext cx="1981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8920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6800"/>
            <a:ext cx="46482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21" name="Text Box 23"/>
          <p:cNvSpPr txBox="1">
            <a:spLocks noChangeArrowheads="1"/>
          </p:cNvSpPr>
          <p:nvPr/>
        </p:nvSpPr>
        <p:spPr bwMode="auto">
          <a:xfrm>
            <a:off x="3200400" y="64150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</a:rPr>
              <a:t>www.CFStaffing.com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667000"/>
            <a:ext cx="8763000" cy="4038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1600" b="1" dirty="0"/>
              <a:t>Evelyn Hronec </a:t>
            </a:r>
            <a:r>
              <a:rPr lang="en-US" sz="1600" dirty="0"/>
              <a:t>opened the CFS of Northeastern Ohio, Ltd. office in 1996 after working as a CPA for </a:t>
            </a:r>
            <a:r>
              <a:rPr lang="en-US" sz="1600" dirty="0" err="1"/>
              <a:t>BrunerCox</a:t>
            </a:r>
            <a:r>
              <a:rPr lang="en-US" sz="1600" dirty="0"/>
              <a:t> (now CLA). She has more than 16 years of internal auditing experience in the financial services industry, holding various managerial positions including Director of Internal Audit. Evelyn holds a BSBA degree in Finance from The Pennsylvania State University, and a Masters of Accountancy from The University of Houston. She also holds the Certified Personnel Consultant designation.</a:t>
            </a:r>
            <a:br>
              <a:rPr lang="en-US" sz="1600" dirty="0"/>
            </a:br>
            <a:endParaRPr lang="en-US" sz="1200" dirty="0"/>
          </a:p>
          <a:p>
            <a:pPr marL="0" indent="0" eaLnBrk="1" hangingPunct="1">
              <a:buFontTx/>
              <a:buNone/>
            </a:pPr>
            <a:r>
              <a:rPr lang="en-US" sz="1600" dirty="0"/>
              <a:t>Evelyn is a member of the Ohio Society of CPAs, the Institute of Management Accountants and the Ohio Recruiters Association. She is an Advisory Board member for the Stark State Business College and a Board Member of the Canton chapter of the Institute of Management Accountants. </a:t>
            </a:r>
          </a:p>
          <a:p>
            <a:pPr marL="0" indent="0" eaLnBrk="1" hangingPunct="1">
              <a:buFontTx/>
              <a:buNone/>
            </a:pPr>
            <a:endParaRPr lang="en-US" sz="1600" dirty="0"/>
          </a:p>
          <a:p>
            <a:pPr marL="0" indent="0" eaLnBrk="1" hangingPunct="1">
              <a:buFontTx/>
              <a:buNone/>
            </a:pPr>
            <a:r>
              <a:rPr lang="en-US" sz="1600" dirty="0"/>
              <a:t>Evelyn speaks to various audiences on hiring, employee relations and career issues.</a:t>
            </a:r>
          </a:p>
          <a:p>
            <a:pPr marL="0" indent="0" eaLnBrk="1" hangingPunct="1">
              <a:buFontTx/>
              <a:buNone/>
            </a:pPr>
            <a:endParaRPr lang="en-US" sz="1600" dirty="0"/>
          </a:p>
          <a:p>
            <a:pPr marL="0" indent="0" eaLnBrk="1" hangingPunct="1">
              <a:buFontTx/>
              <a:buNone/>
            </a:pPr>
            <a:endParaRPr lang="en-US" sz="1200" dirty="0"/>
          </a:p>
          <a:p>
            <a:pPr marL="0" indent="0" eaLnBrk="1" hangingPunct="1"/>
            <a:endParaRPr lang="en-US" sz="2000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2819400" y="152400"/>
            <a:ext cx="381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    Creative Financial Staffing</a:t>
            </a:r>
          </a:p>
        </p:txBody>
      </p:sp>
      <p:pic>
        <p:nvPicPr>
          <p:cNvPr id="39941" name="Picture 7" descr="Hronec, Evely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1446213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12" descr="Tiff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50838"/>
            <a:ext cx="130175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Box 1"/>
          <p:cNvSpPr txBox="1">
            <a:spLocks noChangeArrowheads="1"/>
          </p:cNvSpPr>
          <p:nvPr/>
        </p:nvSpPr>
        <p:spPr bwMode="auto">
          <a:xfrm>
            <a:off x="1524000" y="1182688"/>
            <a:ext cx="373380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b="1"/>
              <a:t>Evelyn P. Hronec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b="1"/>
              <a:t>CPA, MSA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i="1"/>
              <a:t>Certified Personnel Consultant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i="1"/>
              <a:t>Managing Director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B833F05-88BC-43A2-8927-D16313185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819" y="990600"/>
            <a:ext cx="5769781" cy="54626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E178470-A362-49B5-ABCB-C50015EF07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2649767" y="2555825"/>
            <a:ext cx="3903433" cy="21685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1C2E82-BC43-45DC-A0F7-9098FDB82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Two Types: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Two way exchange (Skype/FaceTime/Google Hangout)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 One-way, prerecorded interviews  (Asynchronous interviews)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000" dirty="0"/>
              <a:t>Candidate records and answers pre-set questions from a link. No 	interaction involved.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94E4D1-6604-4F17-BF3C-C4393FC03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>
                <a:latin typeface="Arial Black" panose="020B0A04020102020204" pitchFamily="34" charset="0"/>
              </a:rPr>
              <a:t>Video Interviews</a:t>
            </a:r>
          </a:p>
        </p:txBody>
      </p:sp>
    </p:spTree>
    <p:extLst>
      <p:ext uri="{BB962C8B-B14F-4D97-AF65-F5344CB8AC3E}">
        <p14:creationId xmlns:p14="http://schemas.microsoft.com/office/powerpoint/2010/main" val="114369895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11"/>
          <p:cNvSpPr txBox="1">
            <a:spLocks noChangeArrowheads="1"/>
          </p:cNvSpPr>
          <p:nvPr/>
        </p:nvSpPr>
        <p:spPr bwMode="auto">
          <a:xfrm>
            <a:off x="152400" y="1828800"/>
            <a:ext cx="4267200" cy="492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500" b="1" dirty="0"/>
              <a:t>Saves time and money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500" b="1" dirty="0"/>
              <a:t>Good for hiring for remote locations or for multiple reviewers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1400" b="1" dirty="0"/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500" b="1" dirty="0"/>
              <a:t>Needs extra preparation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1400" b="1" dirty="0"/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500" b="1" dirty="0"/>
              <a:t>Your goal during the Video interview is to get an invitation into the office!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en-US" sz="2500" b="1" dirty="0"/>
          </a:p>
        </p:txBody>
      </p:sp>
      <p:pic>
        <p:nvPicPr>
          <p:cNvPr id="6147" name="Picture 10" descr="C:\Users\kanderson\AppData\Local\Microsoft\Windows\Temporary Internet Files\Content.IE5\93AX8296\MP90043083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63" y="0"/>
            <a:ext cx="45132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8937"/>
            <a:ext cx="5562600" cy="830263"/>
          </a:xfrm>
        </p:spPr>
        <p:txBody>
          <a:bodyPr/>
          <a:lstStyle/>
          <a:p>
            <a:pPr algn="l" eaLnBrk="1" hangingPunct="1"/>
            <a:r>
              <a:rPr lang="en-US" b="1" dirty="0">
                <a:solidFill>
                  <a:schemeClr val="tx1"/>
                </a:solidFill>
                <a:latin typeface="Arial Black" pitchFamily="34" charset="0"/>
              </a:rPr>
              <a:t>Video Interviews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381000" y="1798637"/>
            <a:ext cx="8229600" cy="444975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b="1" dirty="0"/>
              <a:t>Challenges:</a:t>
            </a:r>
          </a:p>
          <a:p>
            <a:pPr marL="0" indent="0">
              <a:buFontTx/>
              <a:buNone/>
            </a:pPr>
            <a:endParaRPr lang="en-US" sz="2000" dirty="0"/>
          </a:p>
          <a:p>
            <a:pPr marL="347663" lvl="1" indent="-347663">
              <a:buFont typeface="Arial" charset="0"/>
              <a:buChar char="•"/>
            </a:pPr>
            <a:r>
              <a:rPr lang="en-US" sz="3000" dirty="0"/>
              <a:t>Reliance on technology</a:t>
            </a:r>
          </a:p>
          <a:p>
            <a:pPr marL="804863" lvl="3" indent="-347663">
              <a:buFont typeface="Arial" charset="0"/>
              <a:buChar char="•"/>
            </a:pPr>
            <a:r>
              <a:rPr lang="en-US" sz="2600" dirty="0"/>
              <a:t>Bad connections/Poor video or audio quality</a:t>
            </a:r>
          </a:p>
          <a:p>
            <a:pPr marL="804863" lvl="3" indent="-347663">
              <a:buFont typeface="Arial" charset="0"/>
              <a:buChar char="•"/>
            </a:pPr>
            <a:r>
              <a:rPr lang="en-US" sz="2600" dirty="0"/>
              <a:t>Failure to get call through or problems with the link</a:t>
            </a:r>
          </a:p>
          <a:p>
            <a:pPr marL="804863" lvl="3" indent="-347663">
              <a:buFont typeface="Arial" charset="0"/>
              <a:buChar char="•"/>
            </a:pPr>
            <a:r>
              <a:rPr lang="en-US" sz="2600" dirty="0"/>
              <a:t>Fear of looking computer illiterate</a:t>
            </a:r>
          </a:p>
          <a:p>
            <a:pPr marL="347663" lvl="1" indent="-347663">
              <a:buFont typeface="Arial" charset="0"/>
              <a:buChar char="•"/>
            </a:pPr>
            <a:r>
              <a:rPr lang="en-US" sz="3000" dirty="0"/>
              <a:t>We typically look better in person than on video </a:t>
            </a:r>
          </a:p>
        </p:txBody>
      </p:sp>
      <p:sp>
        <p:nvSpPr>
          <p:cNvPr id="7171" name="Rectangle 10"/>
          <p:cNvSpPr>
            <a:spLocks noChangeArrowheads="1"/>
          </p:cNvSpPr>
          <p:nvPr/>
        </p:nvSpPr>
        <p:spPr bwMode="auto">
          <a:xfrm>
            <a:off x="0" y="0"/>
            <a:ext cx="31242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6019800" y="0"/>
            <a:ext cx="31242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7173" name="Rectangle 12"/>
          <p:cNvSpPr>
            <a:spLocks noChangeArrowheads="1"/>
          </p:cNvSpPr>
          <p:nvPr/>
        </p:nvSpPr>
        <p:spPr bwMode="auto">
          <a:xfrm>
            <a:off x="2895600" y="0"/>
            <a:ext cx="31242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pic>
        <p:nvPicPr>
          <p:cNvPr id="7174" name="Picture 14" descr="Tiff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750" y="228600"/>
            <a:ext cx="923313" cy="144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15"/>
          <p:cNvSpPr>
            <a:spLocks noChangeArrowheads="1"/>
          </p:cNvSpPr>
          <p:nvPr/>
        </p:nvSpPr>
        <p:spPr bwMode="auto">
          <a:xfrm>
            <a:off x="381000" y="695325"/>
            <a:ext cx="78486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400" b="1" dirty="0">
                <a:latin typeface="Arial Black" pitchFamily="34" charset="0"/>
              </a:rPr>
              <a:t>Video Interviews</a:t>
            </a:r>
          </a:p>
        </p:txBody>
      </p:sp>
      <p:sp>
        <p:nvSpPr>
          <p:cNvPr id="7176" name="Line 13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2"/>
          <a:stretch/>
        </p:blipFill>
        <p:spPr bwMode="auto">
          <a:xfrm>
            <a:off x="13251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36538"/>
            <a:ext cx="7543800" cy="830262"/>
          </a:xfrm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chemeClr val="bg1"/>
                </a:solidFill>
                <a:latin typeface="Arial Black" pitchFamily="34" charset="0"/>
              </a:rPr>
              <a:t>Panel Interviews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197" name="Text Box 11"/>
          <p:cNvSpPr txBox="1">
            <a:spLocks noChangeArrowheads="1"/>
          </p:cNvSpPr>
          <p:nvPr/>
        </p:nvSpPr>
        <p:spPr bwMode="auto">
          <a:xfrm>
            <a:off x="26988" y="1336675"/>
            <a:ext cx="5264150" cy="113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500">
                <a:solidFill>
                  <a:srgbClr val="CC0000"/>
                </a:solidFill>
                <a:latin typeface="Aharoni" pitchFamily="2" charset="-79"/>
                <a:cs typeface="Aharoni" pitchFamily="2" charset="-79"/>
              </a:rPr>
              <a:t>Used to save time and when a position interacts with multiple departments.</a:t>
            </a:r>
          </a:p>
        </p:txBody>
      </p:sp>
      <p:sp>
        <p:nvSpPr>
          <p:cNvPr id="8198" name="Text Box 12"/>
          <p:cNvSpPr txBox="1">
            <a:spLocks noChangeArrowheads="1"/>
          </p:cNvSpPr>
          <p:nvPr/>
        </p:nvSpPr>
        <p:spPr bwMode="auto">
          <a:xfrm>
            <a:off x="5867400" y="1903413"/>
            <a:ext cx="2895600" cy="8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 sz="2500">
                <a:solidFill>
                  <a:srgbClr val="CC0000"/>
                </a:solidFill>
                <a:latin typeface="Aharoni" pitchFamily="2" charset="-79"/>
                <a:cs typeface="Aharoni" pitchFamily="2" charset="-79"/>
              </a:rPr>
              <a:t>Can be very nerve wracking </a:t>
            </a:r>
          </a:p>
        </p:txBody>
      </p:sp>
      <p:sp>
        <p:nvSpPr>
          <p:cNvPr id="8199" name="Text Box 13"/>
          <p:cNvSpPr txBox="1">
            <a:spLocks noChangeArrowheads="1"/>
          </p:cNvSpPr>
          <p:nvPr/>
        </p:nvSpPr>
        <p:spPr bwMode="auto">
          <a:xfrm>
            <a:off x="381000" y="6303963"/>
            <a:ext cx="8686800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 sz="2500">
                <a:solidFill>
                  <a:srgbClr val="CC0000"/>
                </a:solidFill>
                <a:latin typeface="Aharoni" pitchFamily="2" charset="-79"/>
                <a:cs typeface="Aharoni" pitchFamily="2" charset="-79"/>
              </a:rPr>
              <a:t>Your goal is to knock it out of the park with everyone!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ChangeArrowheads="1"/>
          </p:cNvSpPr>
          <p:nvPr/>
        </p:nvSpPr>
        <p:spPr bwMode="auto">
          <a:xfrm>
            <a:off x="0" y="0"/>
            <a:ext cx="31242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9219" name="Rectangle 11"/>
          <p:cNvSpPr>
            <a:spLocks noChangeArrowheads="1"/>
          </p:cNvSpPr>
          <p:nvPr/>
        </p:nvSpPr>
        <p:spPr bwMode="auto">
          <a:xfrm>
            <a:off x="6019800" y="0"/>
            <a:ext cx="31242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9220" name="Rectangle 12"/>
          <p:cNvSpPr>
            <a:spLocks noChangeArrowheads="1"/>
          </p:cNvSpPr>
          <p:nvPr/>
        </p:nvSpPr>
        <p:spPr bwMode="auto">
          <a:xfrm>
            <a:off x="2895600" y="0"/>
            <a:ext cx="31242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9221" name="Line 13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9222" name="Picture 14" descr="Tiff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516" y="228600"/>
            <a:ext cx="942547" cy="147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15"/>
          <p:cNvSpPr>
            <a:spLocks noChangeArrowheads="1"/>
          </p:cNvSpPr>
          <p:nvPr/>
        </p:nvSpPr>
        <p:spPr bwMode="auto">
          <a:xfrm>
            <a:off x="381000" y="695325"/>
            <a:ext cx="7848600" cy="79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400" b="1" dirty="0">
                <a:latin typeface="Arial Black" pitchFamily="34" charset="0"/>
              </a:rPr>
              <a:t>Panel Interviews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81000" y="1798638"/>
            <a:ext cx="8229600" cy="422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b="1" dirty="0"/>
              <a:t>Challenges: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sz="2000" dirty="0"/>
          </a:p>
          <a:p>
            <a:pPr>
              <a:lnSpc>
                <a:spcPct val="90000"/>
              </a:lnSpc>
              <a:defRPr/>
            </a:pPr>
            <a:r>
              <a:rPr lang="en-US" sz="3000" dirty="0"/>
              <a:t>Fielding questions from people with different agendas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sz="2000" dirty="0"/>
          </a:p>
          <a:p>
            <a:pPr>
              <a:lnSpc>
                <a:spcPct val="90000"/>
              </a:lnSpc>
              <a:defRPr/>
            </a:pPr>
            <a:r>
              <a:rPr lang="en-US" sz="3000" dirty="0"/>
              <a:t>Trying to establish rapport with multiple people at once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sz="2000" dirty="0"/>
          </a:p>
          <a:p>
            <a:pPr>
              <a:lnSpc>
                <a:spcPct val="90000"/>
              </a:lnSpc>
              <a:defRPr/>
            </a:pPr>
            <a:r>
              <a:rPr lang="en-US" sz="3000" dirty="0"/>
              <a:t>More things for you to remember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489173BEFDC046A92876DE5F33B09C" ma:contentTypeVersion="6" ma:contentTypeDescription="Create a new document." ma:contentTypeScope="" ma:versionID="cdb9f13f9f5e9600f11adca615289f90">
  <xsd:schema xmlns:xsd="http://www.w3.org/2001/XMLSchema" xmlns:xs="http://www.w3.org/2001/XMLSchema" xmlns:p="http://schemas.microsoft.com/office/2006/metadata/properties" xmlns:ns2="fefdbf1b-5753-4f19-9b10-349e2f04e759" xmlns:ns3="6866a447-57f1-48e5-bf86-ac82782c7b83" targetNamespace="http://schemas.microsoft.com/office/2006/metadata/properties" ma:root="true" ma:fieldsID="12d4bfb924bef26df8bc081b3b2345cf" ns2:_="" ns3:_="">
    <xsd:import namespace="fefdbf1b-5753-4f19-9b10-349e2f04e759"/>
    <xsd:import namespace="6866a447-57f1-48e5-bf86-ac82782c7b8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Siz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fdbf1b-5753-4f19-9b10-349e2f04e75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6a447-57f1-48e5-bf86-ac82782c7b83" elementFormDefault="qualified">
    <xsd:import namespace="http://schemas.microsoft.com/office/2006/documentManagement/types"/>
    <xsd:import namespace="http://schemas.microsoft.com/office/infopath/2007/PartnerControls"/>
    <xsd:element name="Size" ma:index="13" nillable="true" ma:displayName="Sample" ma:internalName="Siz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ize xmlns="6866a447-57f1-48e5-bf86-ac82782c7b8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73E497-B6FA-4216-B9A3-8DD61736B5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fdbf1b-5753-4f19-9b10-349e2f04e759"/>
    <ds:schemaRef ds:uri="6866a447-57f1-48e5-bf86-ac82782c7b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68AE2D-FE00-43B5-964C-CA503B3D29CC}">
  <ds:schemaRefs>
    <ds:schemaRef ds:uri="http://schemas.microsoft.com/office/2006/documentManagement/types"/>
    <ds:schemaRef ds:uri="6866a447-57f1-48e5-bf86-ac82782c7b83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fefdbf1b-5753-4f19-9b10-349e2f04e75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DF14C10-8B11-421A-96A9-19D635D467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2854</TotalTime>
  <Words>1648</Words>
  <Application>Microsoft Office PowerPoint</Application>
  <PresentationFormat>On-screen Show (4:3)</PresentationFormat>
  <Paragraphs>260</Paragraphs>
  <Slides>44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Aharoni</vt:lpstr>
      <vt:lpstr>Arial</vt:lpstr>
      <vt:lpstr>Arial Black</vt:lpstr>
      <vt:lpstr>Britannic Bold</vt:lpstr>
      <vt:lpstr>Broadway</vt:lpstr>
      <vt:lpstr>Calibri</vt:lpstr>
      <vt:lpstr>Times New Roman</vt:lpstr>
      <vt:lpstr>Wingdings</vt:lpstr>
      <vt:lpstr>Default Design</vt:lpstr>
      <vt:lpstr>SPECIAL SITUATION INTERVIEWS</vt:lpstr>
      <vt:lpstr>PowerPoint Presentation</vt:lpstr>
      <vt:lpstr>Phone Interviews</vt:lpstr>
      <vt:lpstr>PowerPoint Presentation</vt:lpstr>
      <vt:lpstr>Video Interviews</vt:lpstr>
      <vt:lpstr>Video Interviews</vt:lpstr>
      <vt:lpstr>PowerPoint Presentation</vt:lpstr>
      <vt:lpstr>Panel Interviews</vt:lpstr>
      <vt:lpstr>PowerPoint Presentation</vt:lpstr>
      <vt:lpstr>PowerPoint Presentation</vt:lpstr>
      <vt:lpstr>Phone Interview Skills</vt:lpstr>
      <vt:lpstr>PowerPoint Presentation</vt:lpstr>
      <vt:lpstr>Prepare for the Interview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Video Interviewing</vt:lpstr>
      <vt:lpstr>PowerPoint Presentation</vt:lpstr>
      <vt:lpstr>Skype Tips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Expect Technology Problems </vt:lpstr>
      <vt:lpstr>PowerPoint Presentation</vt:lpstr>
      <vt:lpstr>PowerPoint Presentation</vt:lpstr>
      <vt:lpstr>PowerPoint Presentation</vt:lpstr>
      <vt:lpstr>Skills for Panel Interviews</vt:lpstr>
      <vt:lpstr>Why Companies Use Them</vt:lpstr>
      <vt:lpstr>PowerPoint Presentation</vt:lpstr>
      <vt:lpstr>PowerPoint Presentation</vt:lpstr>
      <vt:lpstr>PowerPoint Presentation</vt:lpstr>
      <vt:lpstr>Panel Interview Tips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Bruner Cox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INTERVIEWING SKILLS</dc:title>
  <dc:creator>Default</dc:creator>
  <cp:lastModifiedBy>Joyce Rodek</cp:lastModifiedBy>
  <cp:revision>261</cp:revision>
  <cp:lastPrinted>2018-04-27T13:24:55Z</cp:lastPrinted>
  <dcterms:created xsi:type="dcterms:W3CDTF">2003-03-18T18:08:12Z</dcterms:created>
  <dcterms:modified xsi:type="dcterms:W3CDTF">2019-05-21T00:18:52Z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0x010100BF489173BEFDC046A92876DE5F33B09C</vt:lpwstr>
  </property>
</Properties>
</file>