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1"/>
  </p:notesMasterIdLst>
  <p:handoutMasterIdLst>
    <p:handoutMasterId r:id="rId22"/>
  </p:handoutMasterIdLst>
  <p:sldIdLst>
    <p:sldId id="388" r:id="rId5"/>
    <p:sldId id="394" r:id="rId6"/>
    <p:sldId id="405" r:id="rId7"/>
    <p:sldId id="404" r:id="rId8"/>
    <p:sldId id="345" r:id="rId9"/>
    <p:sldId id="393" r:id="rId10"/>
    <p:sldId id="310" r:id="rId11"/>
    <p:sldId id="337" r:id="rId12"/>
    <p:sldId id="410" r:id="rId13"/>
    <p:sldId id="415" r:id="rId14"/>
    <p:sldId id="417" r:id="rId15"/>
    <p:sldId id="416" r:id="rId16"/>
    <p:sldId id="418" r:id="rId17"/>
    <p:sldId id="419" r:id="rId18"/>
    <p:sldId id="414" r:id="rId19"/>
    <p:sldId id="406" r:id="rId20"/>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56C"/>
    <a:srgbClr val="0092BC"/>
    <a:srgbClr val="211551"/>
    <a:srgbClr val="444597"/>
    <a:srgbClr val="C4D600"/>
    <a:srgbClr val="FFFB24"/>
    <a:srgbClr val="C7CC57"/>
    <a:srgbClr val="00B3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685697-5687-4584-9681-31698A15E718}" v="14" dt="2023-01-09T19:01:30.9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56639" autoAdjust="0"/>
  </p:normalViewPr>
  <p:slideViewPr>
    <p:cSldViewPr>
      <p:cViewPr varScale="1">
        <p:scale>
          <a:sx n="42" d="100"/>
          <a:sy n="42" d="100"/>
        </p:scale>
        <p:origin x="1541" y="38"/>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varScale="1">
        <p:scale>
          <a:sx n="97" d="100"/>
          <a:sy n="97" d="100"/>
        </p:scale>
        <p:origin x="271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EC1131-DFB4-486D-9AB2-DB73FD965E47}"/>
              </a:ext>
            </a:extLst>
          </p:cNvPr>
          <p:cNvSpPr>
            <a:spLocks noGrp="1"/>
          </p:cNvSpPr>
          <p:nvPr>
            <p:ph type="hdr" sz="quarter"/>
          </p:nvPr>
        </p:nvSpPr>
        <p:spPr>
          <a:xfrm>
            <a:off x="0" y="1"/>
            <a:ext cx="2982016" cy="466088"/>
          </a:xfrm>
          <a:prstGeom prst="rect">
            <a:avLst/>
          </a:prstGeom>
        </p:spPr>
        <p:txBody>
          <a:bodyPr vert="horz" lIns="90571" tIns="45286" rIns="90571" bIns="45286" rtlCol="0"/>
          <a:lstStyle>
            <a:lvl1pPr algn="l">
              <a:defRPr sz="1200"/>
            </a:lvl1pPr>
          </a:lstStyle>
          <a:p>
            <a:endParaRPr lang="en-US"/>
          </a:p>
        </p:txBody>
      </p:sp>
      <p:sp>
        <p:nvSpPr>
          <p:cNvPr id="3" name="Date Placeholder 2">
            <a:extLst>
              <a:ext uri="{FF2B5EF4-FFF2-40B4-BE49-F238E27FC236}">
                <a16:creationId xmlns:a16="http://schemas.microsoft.com/office/drawing/2014/main" id="{0DA5DE7D-4464-466E-B362-77285A8AE22D}"/>
              </a:ext>
            </a:extLst>
          </p:cNvPr>
          <p:cNvSpPr>
            <a:spLocks noGrp="1"/>
          </p:cNvSpPr>
          <p:nvPr>
            <p:ph type="dt" sz="quarter" idx="1"/>
          </p:nvPr>
        </p:nvSpPr>
        <p:spPr>
          <a:xfrm>
            <a:off x="3898242" y="1"/>
            <a:ext cx="2982016" cy="466088"/>
          </a:xfrm>
          <a:prstGeom prst="rect">
            <a:avLst/>
          </a:prstGeom>
        </p:spPr>
        <p:txBody>
          <a:bodyPr vert="horz" lIns="90571" tIns="45286" rIns="90571" bIns="45286" rtlCol="0"/>
          <a:lstStyle>
            <a:lvl1pPr algn="r">
              <a:defRPr sz="1200"/>
            </a:lvl1pPr>
          </a:lstStyle>
          <a:p>
            <a:fld id="{18E34247-6AC8-450C-9EE1-664E9BB54886}" type="datetimeFigureOut">
              <a:rPr lang="en-US" smtClean="0"/>
              <a:t>2/7/2023</a:t>
            </a:fld>
            <a:endParaRPr lang="en-US"/>
          </a:p>
        </p:txBody>
      </p:sp>
      <p:sp>
        <p:nvSpPr>
          <p:cNvPr id="4" name="Footer Placeholder 3">
            <a:extLst>
              <a:ext uri="{FF2B5EF4-FFF2-40B4-BE49-F238E27FC236}">
                <a16:creationId xmlns:a16="http://schemas.microsoft.com/office/drawing/2014/main" id="{33DA0FC5-E41B-4469-9A18-C19D443687C0}"/>
              </a:ext>
            </a:extLst>
          </p:cNvPr>
          <p:cNvSpPr>
            <a:spLocks noGrp="1"/>
          </p:cNvSpPr>
          <p:nvPr>
            <p:ph type="ftr" sz="quarter" idx="2"/>
          </p:nvPr>
        </p:nvSpPr>
        <p:spPr>
          <a:xfrm>
            <a:off x="0" y="8830312"/>
            <a:ext cx="2982016" cy="466088"/>
          </a:xfrm>
          <a:prstGeom prst="rect">
            <a:avLst/>
          </a:prstGeom>
        </p:spPr>
        <p:txBody>
          <a:bodyPr vert="horz" lIns="90571" tIns="45286" rIns="90571" bIns="4528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0480460-F785-4FCF-A4DB-3FDF6D455DF7}"/>
              </a:ext>
            </a:extLst>
          </p:cNvPr>
          <p:cNvSpPr>
            <a:spLocks noGrp="1"/>
          </p:cNvSpPr>
          <p:nvPr>
            <p:ph type="sldNum" sz="quarter" idx="3"/>
          </p:nvPr>
        </p:nvSpPr>
        <p:spPr>
          <a:xfrm>
            <a:off x="3898242" y="8830312"/>
            <a:ext cx="2982016" cy="466088"/>
          </a:xfrm>
          <a:prstGeom prst="rect">
            <a:avLst/>
          </a:prstGeom>
        </p:spPr>
        <p:txBody>
          <a:bodyPr vert="horz" lIns="90571" tIns="45286" rIns="90571" bIns="45286" rtlCol="0" anchor="b"/>
          <a:lstStyle>
            <a:lvl1pPr algn="r">
              <a:defRPr sz="1200"/>
            </a:lvl1pPr>
          </a:lstStyle>
          <a:p>
            <a:fld id="{FA90A700-AB3B-48D0-92C4-E4FA754D0C11}" type="slidenum">
              <a:rPr lang="en-US" smtClean="0"/>
              <a:t>‹#›</a:t>
            </a:fld>
            <a:endParaRPr lang="en-US"/>
          </a:p>
        </p:txBody>
      </p:sp>
    </p:spTree>
    <p:extLst>
      <p:ext uri="{BB962C8B-B14F-4D97-AF65-F5344CB8AC3E}">
        <p14:creationId xmlns:p14="http://schemas.microsoft.com/office/powerpoint/2010/main" val="1972398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19" cy="466435"/>
          </a:xfrm>
          <a:prstGeom prst="rect">
            <a:avLst/>
          </a:prstGeom>
        </p:spPr>
        <p:txBody>
          <a:bodyPr vert="horz" lIns="92437" tIns="46219" rIns="92437" bIns="46219" rtlCol="0"/>
          <a:lstStyle>
            <a:lvl1pPr algn="l">
              <a:defRPr sz="1200"/>
            </a:lvl1pPr>
          </a:lstStyle>
          <a:p>
            <a:endParaRPr lang="en-US"/>
          </a:p>
        </p:txBody>
      </p:sp>
      <p:sp>
        <p:nvSpPr>
          <p:cNvPr id="3" name="Date Placeholder 2"/>
          <p:cNvSpPr>
            <a:spLocks noGrp="1"/>
          </p:cNvSpPr>
          <p:nvPr>
            <p:ph type="dt" idx="1"/>
          </p:nvPr>
        </p:nvSpPr>
        <p:spPr>
          <a:xfrm>
            <a:off x="3898103" y="1"/>
            <a:ext cx="2982119" cy="466435"/>
          </a:xfrm>
          <a:prstGeom prst="rect">
            <a:avLst/>
          </a:prstGeom>
        </p:spPr>
        <p:txBody>
          <a:bodyPr vert="horz" lIns="92437" tIns="46219" rIns="92437" bIns="46219" rtlCol="0"/>
          <a:lstStyle>
            <a:lvl1pPr algn="r">
              <a:defRPr sz="1200"/>
            </a:lvl1pPr>
          </a:lstStyle>
          <a:p>
            <a:fld id="{2F39C9FE-21B6-4D7E-8E3E-8AA793CF2217}" type="datetimeFigureOut">
              <a:rPr lang="en-US" smtClean="0"/>
              <a:t>2/7/2023</a:t>
            </a:fld>
            <a:endParaRPr lang="en-US"/>
          </a:p>
        </p:txBody>
      </p:sp>
      <p:sp>
        <p:nvSpPr>
          <p:cNvPr id="4" name="Slide Image Placeholder 3"/>
          <p:cNvSpPr>
            <a:spLocks noGrp="1" noRot="1" noChangeAspect="1"/>
          </p:cNvSpPr>
          <p:nvPr>
            <p:ph type="sldImg" idx="2"/>
          </p:nvPr>
        </p:nvSpPr>
        <p:spPr>
          <a:xfrm>
            <a:off x="654050" y="1162050"/>
            <a:ext cx="5573713" cy="3136900"/>
          </a:xfrm>
          <a:prstGeom prst="rect">
            <a:avLst/>
          </a:prstGeom>
          <a:noFill/>
          <a:ln w="12700">
            <a:solidFill>
              <a:prstClr val="black"/>
            </a:solidFill>
          </a:ln>
        </p:spPr>
        <p:txBody>
          <a:bodyPr vert="horz" lIns="92437" tIns="46219" rIns="92437" bIns="46219"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37" tIns="46219" rIns="92437" bIns="4621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2982119" cy="466434"/>
          </a:xfrm>
          <a:prstGeom prst="rect">
            <a:avLst/>
          </a:prstGeom>
        </p:spPr>
        <p:txBody>
          <a:bodyPr vert="horz" lIns="92437" tIns="46219" rIns="92437" bIns="46219" rtlCol="0" anchor="b"/>
          <a:lstStyle>
            <a:lvl1pPr algn="l">
              <a:defRPr sz="1200"/>
            </a:lvl1pPr>
          </a:lstStyle>
          <a:p>
            <a:endParaRPr lang="en-US"/>
          </a:p>
        </p:txBody>
      </p:sp>
      <p:sp>
        <p:nvSpPr>
          <p:cNvPr id="7" name="Slide Number Placeholder 6"/>
          <p:cNvSpPr>
            <a:spLocks noGrp="1"/>
          </p:cNvSpPr>
          <p:nvPr>
            <p:ph type="sldNum" sz="quarter" idx="5"/>
          </p:nvPr>
        </p:nvSpPr>
        <p:spPr>
          <a:xfrm>
            <a:off x="3898103" y="8829968"/>
            <a:ext cx="2982119" cy="466434"/>
          </a:xfrm>
          <a:prstGeom prst="rect">
            <a:avLst/>
          </a:prstGeom>
        </p:spPr>
        <p:txBody>
          <a:bodyPr vert="horz" lIns="92437" tIns="46219" rIns="92437" bIns="46219" rtlCol="0" anchor="b"/>
          <a:lstStyle>
            <a:lvl1pPr algn="r">
              <a:defRPr sz="1200"/>
            </a:lvl1pPr>
          </a:lstStyle>
          <a:p>
            <a:fld id="{4C39388D-96E4-4A45-9ACD-9F3B3EA8AF34}" type="slidenum">
              <a:rPr lang="en-US" smtClean="0"/>
              <a:t>‹#›</a:t>
            </a:fld>
            <a:endParaRPr lang="en-US"/>
          </a:p>
        </p:txBody>
      </p:sp>
    </p:spTree>
    <p:extLst>
      <p:ext uri="{BB962C8B-B14F-4D97-AF65-F5344CB8AC3E}">
        <p14:creationId xmlns:p14="http://schemas.microsoft.com/office/powerpoint/2010/main" val="508053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I’d like to thank each of you for inviting me to join you today. Talking about the library is one of my favorite things to do so I am excited to be here.</a:t>
            </a:r>
          </a:p>
          <a:p>
            <a:pPr algn="l"/>
            <a:endParaRPr lang="en-US" dirty="0"/>
          </a:p>
          <a:p>
            <a:pPr algn="l"/>
            <a:r>
              <a:rPr lang="en-US" dirty="0"/>
              <a:t>September was National Library Card Sign-Up Month. Our theme this year was “Get Carded and SAVE!” which is still relevant beyond September. </a:t>
            </a:r>
          </a:p>
          <a:p>
            <a:pPr algn="l"/>
            <a:endParaRPr lang="en-US" dirty="0"/>
          </a:p>
          <a:p>
            <a:pPr algn="l"/>
            <a:r>
              <a:rPr lang="en-US" dirty="0"/>
              <a:t>How many of you have a library card? You can get a library card at any of our library locations or register online for a card.</a:t>
            </a:r>
          </a:p>
          <a:p>
            <a:pPr algn="l"/>
            <a:endParaRPr lang="en-US" dirty="0"/>
          </a:p>
          <a:p>
            <a:pPr algn="l"/>
            <a:r>
              <a:rPr lang="en-US" dirty="0"/>
              <a:t>With rising prices and inflation, a library card may be the most important card in your wallet or on your key ring. I’d like to share with you some information about what services and materials are available for FREE with your Stark Library Card.</a:t>
            </a:r>
          </a:p>
        </p:txBody>
      </p:sp>
      <p:sp>
        <p:nvSpPr>
          <p:cNvPr id="4" name="Slide Number Placeholder 3"/>
          <p:cNvSpPr>
            <a:spLocks noGrp="1"/>
          </p:cNvSpPr>
          <p:nvPr>
            <p:ph type="sldNum" sz="quarter" idx="5"/>
          </p:nvPr>
        </p:nvSpPr>
        <p:spPr/>
        <p:txBody>
          <a:bodyPr/>
          <a:lstStyle/>
          <a:p>
            <a:fld id="{4C39388D-96E4-4A45-9ACD-9F3B3EA8AF34}" type="slidenum">
              <a:rPr lang="en-US" smtClean="0"/>
              <a:t>1</a:t>
            </a:fld>
            <a:endParaRPr lang="en-US"/>
          </a:p>
        </p:txBody>
      </p:sp>
    </p:spTree>
    <p:extLst>
      <p:ext uri="{BB962C8B-B14F-4D97-AF65-F5344CB8AC3E}">
        <p14:creationId xmlns:p14="http://schemas.microsoft.com/office/powerpoint/2010/main" val="725340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website includes a variety of resources for job seekers such as yourself. The link to the specific page is listed here. On this site you can find a variety of databases and librarian-approved job resource sites. I encourage you to check this page out at your convenience. For this presentation, there are a few areas that I want to make sure to draw your attention to. </a:t>
            </a:r>
          </a:p>
        </p:txBody>
      </p:sp>
      <p:sp>
        <p:nvSpPr>
          <p:cNvPr id="4" name="Slide Number Placeholder 3"/>
          <p:cNvSpPr>
            <a:spLocks noGrp="1"/>
          </p:cNvSpPr>
          <p:nvPr>
            <p:ph type="sldNum" sz="quarter" idx="5"/>
          </p:nvPr>
        </p:nvSpPr>
        <p:spPr/>
        <p:txBody>
          <a:bodyPr/>
          <a:lstStyle/>
          <a:p>
            <a:fld id="{4C39388D-96E4-4A45-9ACD-9F3B3EA8AF34}" type="slidenum">
              <a:rPr lang="en-US" smtClean="0"/>
              <a:t>10</a:t>
            </a:fld>
            <a:endParaRPr lang="en-US"/>
          </a:p>
        </p:txBody>
      </p:sp>
    </p:spTree>
    <p:extLst>
      <p:ext uri="{BB962C8B-B14F-4D97-AF65-F5344CB8AC3E}">
        <p14:creationId xmlns:p14="http://schemas.microsoft.com/office/powerpoint/2010/main" val="250344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left side of this screen, you will see a list of specific topics you can search to find additional resources. All of this can be examined both at the library and from the comfort of your own couch! Here at the library, we have quite a few librarians and library workers who specialize in job resources and training. You can book an hour at a time with these experts to work on a variety of topics ranging from finding interesting jobs to apply for, working on your resume, and even practicing  your interview skills. To book an expert, visit any Stark Library location, complete the request form (which is very short!), and then give it back to any staff member. The location  manager will then work with staff to get you scheduled for your 1:1. This process takes less than a few days!</a:t>
            </a:r>
          </a:p>
        </p:txBody>
      </p:sp>
      <p:sp>
        <p:nvSpPr>
          <p:cNvPr id="4" name="Slide Number Placeholder 3"/>
          <p:cNvSpPr>
            <a:spLocks noGrp="1"/>
          </p:cNvSpPr>
          <p:nvPr>
            <p:ph type="sldNum" sz="quarter" idx="5"/>
          </p:nvPr>
        </p:nvSpPr>
        <p:spPr/>
        <p:txBody>
          <a:bodyPr/>
          <a:lstStyle/>
          <a:p>
            <a:fld id="{4C39388D-96E4-4A45-9ACD-9F3B3EA8AF34}" type="slidenum">
              <a:rPr lang="en-US" smtClean="0"/>
              <a:t>11</a:t>
            </a:fld>
            <a:endParaRPr lang="en-US"/>
          </a:p>
        </p:txBody>
      </p:sp>
    </p:spTree>
    <p:extLst>
      <p:ext uri="{BB962C8B-B14F-4D97-AF65-F5344CB8AC3E}">
        <p14:creationId xmlns:p14="http://schemas.microsoft.com/office/powerpoint/2010/main" val="1339355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our website you can find a number of sites that allow you to research potential employers. It is imperative before you apply and interview for a position that you make sure your values and goals match the organizations. As you know, an organization’s culture can make or break your work experience. These sites include information related to salary, values, and employee reviews. Looking at these sites will help you determine whether you’re are a good fit for the organizations, and what I argue is most important—whether the organization is a good fit for you. </a:t>
            </a:r>
          </a:p>
        </p:txBody>
      </p:sp>
      <p:sp>
        <p:nvSpPr>
          <p:cNvPr id="4" name="Slide Number Placeholder 3"/>
          <p:cNvSpPr>
            <a:spLocks noGrp="1"/>
          </p:cNvSpPr>
          <p:nvPr>
            <p:ph type="sldNum" sz="quarter" idx="5"/>
          </p:nvPr>
        </p:nvSpPr>
        <p:spPr/>
        <p:txBody>
          <a:bodyPr/>
          <a:lstStyle/>
          <a:p>
            <a:fld id="{4C39388D-96E4-4A45-9ACD-9F3B3EA8AF34}" type="slidenum">
              <a:rPr lang="en-US" smtClean="0"/>
              <a:t>12</a:t>
            </a:fld>
            <a:endParaRPr lang="en-US"/>
          </a:p>
        </p:txBody>
      </p:sp>
    </p:spTree>
    <p:extLst>
      <p:ext uri="{BB962C8B-B14F-4D97-AF65-F5344CB8AC3E}">
        <p14:creationId xmlns:p14="http://schemas.microsoft.com/office/powerpoint/2010/main" val="478328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Finding jobs can be very challenging. Our librarians have curated lists to help you find your next position. These sites are grouped into the following categories: general, local, public sector, and special interest job listings. The local job listings also includes information about apprenticeships. Starkjobs.com is one of my favorite sites for finding local opportunities. You can find anything from entry level representatives to management positions.  </a:t>
            </a:r>
          </a:p>
        </p:txBody>
      </p:sp>
      <p:sp>
        <p:nvSpPr>
          <p:cNvPr id="4" name="Slide Number Placeholder 3"/>
          <p:cNvSpPr>
            <a:spLocks noGrp="1"/>
          </p:cNvSpPr>
          <p:nvPr>
            <p:ph type="sldNum" sz="quarter" idx="5"/>
          </p:nvPr>
        </p:nvSpPr>
        <p:spPr/>
        <p:txBody>
          <a:bodyPr/>
          <a:lstStyle/>
          <a:p>
            <a:fld id="{4C39388D-96E4-4A45-9ACD-9F3B3EA8AF34}" type="slidenum">
              <a:rPr lang="en-US" smtClean="0"/>
              <a:t>13</a:t>
            </a:fld>
            <a:endParaRPr lang="en-US"/>
          </a:p>
        </p:txBody>
      </p:sp>
    </p:spTree>
    <p:extLst>
      <p:ext uri="{BB962C8B-B14F-4D97-AF65-F5344CB8AC3E}">
        <p14:creationId xmlns:p14="http://schemas.microsoft.com/office/powerpoint/2010/main" val="832622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sites we just discussed are helpful, if you are looking for professional or higher management positions, looking at your professional organization may be the best way to locate opportunities. Go to conferences if you can, try to get on the organization’s </a:t>
            </a:r>
            <a:r>
              <a:rPr lang="en-US" dirty="0" err="1"/>
              <a:t>listserve</a:t>
            </a:r>
            <a:r>
              <a:rPr lang="en-US" dirty="0"/>
              <a:t> is they have one, and network with as many people as you can. The American Library Association has a robust listing of job opportunities around the world, and it is always my first stop when looking at professional positions. If you aren’t sure what your professional organization is, I encourage you to check out the site listed here or simply google your field. An example would be “IT professional organization”. You may even get more specific. For example, “System Engineer Professional Organization”. </a:t>
            </a:r>
          </a:p>
        </p:txBody>
      </p:sp>
      <p:sp>
        <p:nvSpPr>
          <p:cNvPr id="4" name="Slide Number Placeholder 3"/>
          <p:cNvSpPr>
            <a:spLocks noGrp="1"/>
          </p:cNvSpPr>
          <p:nvPr>
            <p:ph type="sldNum" sz="quarter" idx="5"/>
          </p:nvPr>
        </p:nvSpPr>
        <p:spPr/>
        <p:txBody>
          <a:bodyPr/>
          <a:lstStyle/>
          <a:p>
            <a:fld id="{4C39388D-96E4-4A45-9ACD-9F3B3EA8AF34}" type="slidenum">
              <a:rPr lang="en-US" smtClean="0"/>
              <a:t>14</a:t>
            </a:fld>
            <a:endParaRPr lang="en-US"/>
          </a:p>
        </p:txBody>
      </p:sp>
    </p:spTree>
    <p:extLst>
      <p:ext uri="{BB962C8B-B14F-4D97-AF65-F5344CB8AC3E}">
        <p14:creationId xmlns:p14="http://schemas.microsoft.com/office/powerpoint/2010/main" val="3079171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decide that you do not want to find a position with an established organization, you can always find resources here at the library to support your own business. Our </a:t>
            </a:r>
            <a:r>
              <a:rPr lang="en-US" dirty="0" err="1"/>
              <a:t>MakerStudio</a:t>
            </a:r>
            <a:r>
              <a:rPr lang="en-US" dirty="0"/>
              <a:t> at Main Library has all the tools you need to design and create. Many entrepreneurs use our equipment to further their business ideas. </a:t>
            </a:r>
          </a:p>
          <a:p>
            <a:endParaRPr lang="en-US" dirty="0"/>
          </a:p>
          <a:p>
            <a:r>
              <a:rPr lang="en-US" dirty="0"/>
              <a:t>We have many machines like badge/button makers, large format poster printer, heat press, sewing machines, embroidery machine, </a:t>
            </a:r>
            <a:r>
              <a:rPr lang="en-US" dirty="0" err="1"/>
              <a:t>cricut</a:t>
            </a:r>
            <a:r>
              <a:rPr lang="en-US" dirty="0"/>
              <a:t>, die cutting and embossing machine, 3d printer, video conversion machine, and photo preservation tools. The Library Foundation generously donated funds to purchase much of this equipment. </a:t>
            </a:r>
          </a:p>
          <a:p>
            <a:endParaRPr lang="en-US" dirty="0"/>
          </a:p>
          <a:p>
            <a:r>
              <a:rPr lang="en-US" dirty="0"/>
              <a:t>We offer open hours and free equipment classes throughout the week.</a:t>
            </a:r>
          </a:p>
        </p:txBody>
      </p:sp>
      <p:sp>
        <p:nvSpPr>
          <p:cNvPr id="4" name="Slide Number Placeholder 3"/>
          <p:cNvSpPr>
            <a:spLocks noGrp="1"/>
          </p:cNvSpPr>
          <p:nvPr>
            <p:ph type="sldNum" sz="quarter" idx="5"/>
          </p:nvPr>
        </p:nvSpPr>
        <p:spPr/>
        <p:txBody>
          <a:bodyPr/>
          <a:lstStyle/>
          <a:p>
            <a:fld id="{4C39388D-96E4-4A45-9ACD-9F3B3EA8AF34}" type="slidenum">
              <a:rPr lang="en-US" smtClean="0"/>
              <a:t>15</a:t>
            </a:fld>
            <a:endParaRPr lang="en-US"/>
          </a:p>
        </p:txBody>
      </p:sp>
    </p:spTree>
    <p:extLst>
      <p:ext uri="{BB962C8B-B14F-4D97-AF65-F5344CB8AC3E}">
        <p14:creationId xmlns:p14="http://schemas.microsoft.com/office/powerpoint/2010/main" val="642985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hope you learned something new about the services we offer at the library and that one of these services appeals to you. </a:t>
            </a:r>
          </a:p>
          <a:p>
            <a:endParaRPr lang="en-US" dirty="0"/>
          </a:p>
          <a:p>
            <a:r>
              <a:rPr lang="en-US" dirty="0"/>
              <a:t>I hope to see you soon at the library! </a:t>
            </a:r>
          </a:p>
          <a:p>
            <a:endParaRPr lang="en-US" dirty="0"/>
          </a:p>
          <a:p>
            <a:r>
              <a:rPr lang="en-US" dirty="0"/>
              <a:t>Thank you for your time. I’d be happy to answer any questions you might have.</a:t>
            </a:r>
          </a:p>
        </p:txBody>
      </p:sp>
      <p:sp>
        <p:nvSpPr>
          <p:cNvPr id="4" name="Slide Number Placeholder 3"/>
          <p:cNvSpPr>
            <a:spLocks noGrp="1"/>
          </p:cNvSpPr>
          <p:nvPr>
            <p:ph type="sldNum" sz="quarter" idx="5"/>
          </p:nvPr>
        </p:nvSpPr>
        <p:spPr/>
        <p:txBody>
          <a:bodyPr/>
          <a:lstStyle/>
          <a:p>
            <a:fld id="{4C39388D-96E4-4A45-9ACD-9F3B3EA8AF34}" type="slidenum">
              <a:rPr lang="en-US" smtClean="0"/>
              <a:t>16</a:t>
            </a:fld>
            <a:endParaRPr lang="en-US"/>
          </a:p>
        </p:txBody>
      </p:sp>
    </p:spTree>
    <p:extLst>
      <p:ext uri="{BB962C8B-B14F-4D97-AF65-F5344CB8AC3E}">
        <p14:creationId xmlns:p14="http://schemas.microsoft.com/office/powerpoint/2010/main" val="18890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I’d like to share some background information about the Library.</a:t>
            </a:r>
          </a:p>
          <a:p>
            <a:endParaRPr lang="en-US" dirty="0"/>
          </a:p>
          <a:p>
            <a:r>
              <a:rPr lang="en-US" dirty="0"/>
              <a:t>Stark Library has 10 locations spread throughout the county, including our Main Library in downtown Canton.</a:t>
            </a:r>
          </a:p>
          <a:p>
            <a:endParaRPr lang="en-US" dirty="0"/>
          </a:p>
          <a:p>
            <a:r>
              <a:rPr lang="en-US" dirty="0"/>
              <a:t>We have the largest bookmobile fleet in the state with 5 bookmobiles that visit neighborhood stops, schools, daycares, and senior housing. We also offer a books-by-mail program for homebound patrons.</a:t>
            </a:r>
          </a:p>
          <a:p>
            <a:endParaRPr lang="en-US" dirty="0"/>
          </a:p>
          <a:p>
            <a:r>
              <a:rPr lang="en-US" dirty="0"/>
              <a:t>Our staff of 170 serves about a district of 240,000 people and we have over 750k items in our collection.</a:t>
            </a:r>
          </a:p>
        </p:txBody>
      </p:sp>
      <p:sp>
        <p:nvSpPr>
          <p:cNvPr id="4" name="Slide Number Placeholder 3"/>
          <p:cNvSpPr>
            <a:spLocks noGrp="1"/>
          </p:cNvSpPr>
          <p:nvPr>
            <p:ph type="sldNum" sz="quarter" idx="5"/>
          </p:nvPr>
        </p:nvSpPr>
        <p:spPr/>
        <p:txBody>
          <a:bodyPr/>
          <a:lstStyle/>
          <a:p>
            <a:fld id="{4C39388D-96E4-4A45-9ACD-9F3B3EA8AF34}" type="slidenum">
              <a:rPr lang="en-US" smtClean="0"/>
              <a:t>2</a:t>
            </a:fld>
            <a:endParaRPr lang="en-US"/>
          </a:p>
        </p:txBody>
      </p:sp>
    </p:spTree>
    <p:extLst>
      <p:ext uri="{BB962C8B-B14F-4D97-AF65-F5344CB8AC3E}">
        <p14:creationId xmlns:p14="http://schemas.microsoft.com/office/powerpoint/2010/main" val="2329550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give you a sense of our activity, here are some quick stats from 2021.</a:t>
            </a:r>
          </a:p>
          <a:p>
            <a:endParaRPr lang="en-US" dirty="0"/>
          </a:p>
          <a:p>
            <a:r>
              <a:rPr lang="en-US" dirty="0"/>
              <a:t>Over 93,000 individuals are active cardholders, meaning that they have borrowed materials, used computers, or attended a program in the last year.</a:t>
            </a:r>
          </a:p>
          <a:p>
            <a:endParaRPr lang="en-US" dirty="0"/>
          </a:p>
          <a:p>
            <a:r>
              <a:rPr lang="en-US" dirty="0"/>
              <a:t>We are one of the few places with free computer access. We logged over 58,000 computer sessions in our locations (not including wi-fi access on people’s personal devices), and we print on average 10,000 pages a month.</a:t>
            </a:r>
          </a:p>
          <a:p>
            <a:endParaRPr lang="en-US" dirty="0"/>
          </a:p>
          <a:p>
            <a:r>
              <a:rPr lang="en-US" dirty="0"/>
              <a:t>Through community partnerships, we provided over 6500k meals to 2200 children during the school year and summer.</a:t>
            </a:r>
          </a:p>
          <a:p>
            <a:endParaRPr lang="en-US" dirty="0"/>
          </a:p>
          <a:p>
            <a:r>
              <a:rPr lang="en-US" dirty="0"/>
              <a:t>And we distributed over 32,000 COVID-19 test kits in 2021!</a:t>
            </a:r>
          </a:p>
        </p:txBody>
      </p:sp>
      <p:sp>
        <p:nvSpPr>
          <p:cNvPr id="4" name="Slide Number Placeholder 3"/>
          <p:cNvSpPr>
            <a:spLocks noGrp="1"/>
          </p:cNvSpPr>
          <p:nvPr>
            <p:ph type="sldNum" sz="quarter" idx="5"/>
          </p:nvPr>
        </p:nvSpPr>
        <p:spPr/>
        <p:txBody>
          <a:bodyPr/>
          <a:lstStyle/>
          <a:p>
            <a:fld id="{4C39388D-96E4-4A45-9ACD-9F3B3EA8AF34}" type="slidenum">
              <a:rPr lang="en-US" smtClean="0"/>
              <a:t>3</a:t>
            </a:fld>
            <a:endParaRPr lang="en-US"/>
          </a:p>
        </p:txBody>
      </p:sp>
    </p:spTree>
    <p:extLst>
      <p:ext uri="{BB962C8B-B14F-4D97-AF65-F5344CB8AC3E}">
        <p14:creationId xmlns:p14="http://schemas.microsoft.com/office/powerpoint/2010/main" val="556421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anyone recognize this building? It’s the old Carnegie Library that was the original Canton Public Library by the City of Canton offices.</a:t>
            </a:r>
          </a:p>
          <a:p>
            <a:endParaRPr lang="en-US" dirty="0"/>
          </a:p>
          <a:p>
            <a:r>
              <a:rPr lang="en-US" dirty="0"/>
              <a:t>At the core of all public library service is the commitment that we are open to everyone and provide equal access to information. We are a public space – I like to think of us as the community living room, a hub, an anchor. We are one of the very few places where people can go without any expectation of spending any money or a required reason to be there.</a:t>
            </a:r>
          </a:p>
        </p:txBody>
      </p:sp>
      <p:sp>
        <p:nvSpPr>
          <p:cNvPr id="4" name="Slide Number Placeholder 3"/>
          <p:cNvSpPr>
            <a:spLocks noGrp="1"/>
          </p:cNvSpPr>
          <p:nvPr>
            <p:ph type="sldNum" sz="quarter" idx="5"/>
          </p:nvPr>
        </p:nvSpPr>
        <p:spPr/>
        <p:txBody>
          <a:bodyPr/>
          <a:lstStyle/>
          <a:p>
            <a:fld id="{4C39388D-96E4-4A45-9ACD-9F3B3EA8AF34}" type="slidenum">
              <a:rPr lang="en-US" smtClean="0"/>
              <a:t>4</a:t>
            </a:fld>
            <a:endParaRPr lang="en-US"/>
          </a:p>
        </p:txBody>
      </p:sp>
    </p:spTree>
    <p:extLst>
      <p:ext uri="{BB962C8B-B14F-4D97-AF65-F5344CB8AC3E}">
        <p14:creationId xmlns:p14="http://schemas.microsoft.com/office/powerpoint/2010/main" val="882071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primary work of our organization: We spark curiosity and foster knowledge by connecting everyone to resources, services, and opportunities.</a:t>
            </a:r>
          </a:p>
        </p:txBody>
      </p:sp>
      <p:sp>
        <p:nvSpPr>
          <p:cNvPr id="4" name="Slide Number Placeholder 3"/>
          <p:cNvSpPr>
            <a:spLocks noGrp="1"/>
          </p:cNvSpPr>
          <p:nvPr>
            <p:ph type="sldNum" sz="quarter" idx="5"/>
          </p:nvPr>
        </p:nvSpPr>
        <p:spPr/>
        <p:txBody>
          <a:bodyPr/>
          <a:lstStyle/>
          <a:p>
            <a:fld id="{4C39388D-96E4-4A45-9ACD-9F3B3EA8AF34}" type="slidenum">
              <a:rPr lang="en-US" smtClean="0"/>
              <a:t>5</a:t>
            </a:fld>
            <a:endParaRPr lang="en-US"/>
          </a:p>
        </p:txBody>
      </p:sp>
    </p:spTree>
    <p:extLst>
      <p:ext uri="{BB962C8B-B14F-4D97-AF65-F5344CB8AC3E}">
        <p14:creationId xmlns:p14="http://schemas.microsoft.com/office/powerpoint/2010/main" val="32226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aspirational statement – looking toward our future. We want to be a trusted guide in the community – inviting, inspiring, and empowering all people to pursue creativity and lifelong learning.</a:t>
            </a:r>
          </a:p>
        </p:txBody>
      </p:sp>
      <p:sp>
        <p:nvSpPr>
          <p:cNvPr id="4" name="Slide Number Placeholder 3"/>
          <p:cNvSpPr>
            <a:spLocks noGrp="1"/>
          </p:cNvSpPr>
          <p:nvPr>
            <p:ph type="sldNum" sz="quarter" idx="5"/>
          </p:nvPr>
        </p:nvSpPr>
        <p:spPr/>
        <p:txBody>
          <a:bodyPr/>
          <a:lstStyle/>
          <a:p>
            <a:fld id="{4C39388D-96E4-4A45-9ACD-9F3B3EA8AF34}" type="slidenum">
              <a:rPr lang="en-US" smtClean="0"/>
              <a:t>6</a:t>
            </a:fld>
            <a:endParaRPr lang="en-US"/>
          </a:p>
        </p:txBody>
      </p:sp>
    </p:spTree>
    <p:extLst>
      <p:ext uri="{BB962C8B-B14F-4D97-AF65-F5344CB8AC3E}">
        <p14:creationId xmlns:p14="http://schemas.microsoft.com/office/powerpoint/2010/main" val="2322400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values guide us in how we interact with each other, our patrons, and our partners. We live our values in the work that we do.</a:t>
            </a:r>
          </a:p>
        </p:txBody>
      </p:sp>
      <p:sp>
        <p:nvSpPr>
          <p:cNvPr id="4" name="Slide Number Placeholder 3"/>
          <p:cNvSpPr>
            <a:spLocks noGrp="1"/>
          </p:cNvSpPr>
          <p:nvPr>
            <p:ph type="sldNum" sz="quarter" idx="5"/>
          </p:nvPr>
        </p:nvSpPr>
        <p:spPr/>
        <p:txBody>
          <a:bodyPr/>
          <a:lstStyle/>
          <a:p>
            <a:fld id="{4C39388D-96E4-4A45-9ACD-9F3B3EA8AF34}" type="slidenum">
              <a:rPr lang="en-US" smtClean="0"/>
              <a:t>7</a:t>
            </a:fld>
            <a:endParaRPr lang="en-US"/>
          </a:p>
        </p:txBody>
      </p:sp>
    </p:spTree>
    <p:extLst>
      <p:ext uri="{BB962C8B-B14F-4D97-AF65-F5344CB8AC3E}">
        <p14:creationId xmlns:p14="http://schemas.microsoft.com/office/powerpoint/2010/main" val="2239681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several focus areas that we have been intentionally working on in response to community needs. They are tied to our values of Literacy, Respect, and Access.</a:t>
            </a:r>
          </a:p>
          <a:p>
            <a:endParaRPr lang="en-US" dirty="0"/>
          </a:p>
          <a:p>
            <a:r>
              <a:rPr lang="en-US" dirty="0"/>
              <a:t>DEI: We treat each individual with dignity, regardless of race, gender, faith, politics, or status. We want everyone to feel seen and reflected in the library – in our programs, collections, and policies.</a:t>
            </a:r>
          </a:p>
          <a:p>
            <a:endParaRPr lang="en-US" dirty="0"/>
          </a:p>
          <a:p>
            <a:r>
              <a:rPr lang="en-US" dirty="0"/>
              <a:t>School Readiness and Childhood Poverty: We promote reading, writing, and thinking at every season of life. This is especially important as students experienced tremendous learning loss due to the pandemic. And the City of Canton has the highest childhood poverty rate in the state.</a:t>
            </a:r>
          </a:p>
          <a:p>
            <a:endParaRPr lang="en-US" dirty="0"/>
          </a:p>
          <a:p>
            <a:r>
              <a:rPr lang="en-US" dirty="0"/>
              <a:t>Seniors: We help patrons tap into tools and resources, when they need them, from wherever they are. Stark County has an aging population, and we want to serve those in our community.</a:t>
            </a:r>
          </a:p>
          <a:p>
            <a:pPr defTabSz="905713">
              <a:defRPr/>
            </a:pPr>
            <a:endParaRPr lang="en-US" dirty="0"/>
          </a:p>
          <a:p>
            <a:endParaRPr lang="en-US" dirty="0"/>
          </a:p>
        </p:txBody>
      </p:sp>
      <p:sp>
        <p:nvSpPr>
          <p:cNvPr id="4" name="Slide Number Placeholder 3"/>
          <p:cNvSpPr>
            <a:spLocks noGrp="1"/>
          </p:cNvSpPr>
          <p:nvPr>
            <p:ph type="sldNum" sz="quarter" idx="5"/>
          </p:nvPr>
        </p:nvSpPr>
        <p:spPr/>
        <p:txBody>
          <a:bodyPr/>
          <a:lstStyle/>
          <a:p>
            <a:fld id="{4C39388D-96E4-4A45-9ACD-9F3B3EA8AF34}" type="slidenum">
              <a:rPr lang="en-US" smtClean="0"/>
              <a:t>8</a:t>
            </a:fld>
            <a:endParaRPr lang="en-US"/>
          </a:p>
        </p:txBody>
      </p:sp>
    </p:spTree>
    <p:extLst>
      <p:ext uri="{BB962C8B-B14F-4D97-AF65-F5344CB8AC3E}">
        <p14:creationId xmlns:p14="http://schemas.microsoft.com/office/powerpoint/2010/main" val="808194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Kreon"/>
              </a:rPr>
              <a:t>It doesn’t matter if you’re just starting out on your career path or a seasoned professional, we have resources to help every step of the way— from navigating your online job search and creating a killer resume to preparing for your interview and keeping your skills current. </a:t>
            </a:r>
          </a:p>
          <a:p>
            <a:endParaRPr lang="en-US" b="0" i="0" dirty="0">
              <a:solidFill>
                <a:srgbClr val="757575"/>
              </a:solidFill>
              <a:effectLst/>
              <a:latin typeface="Kreon"/>
            </a:endParaRPr>
          </a:p>
          <a:p>
            <a:r>
              <a:rPr lang="en-US" b="0" i="0" dirty="0">
                <a:solidFill>
                  <a:srgbClr val="757575"/>
                </a:solidFill>
                <a:effectLst/>
                <a:latin typeface="Kreon"/>
              </a:rPr>
              <a:t>You can book an expert for one-on-one help, learn new skills through LinkedIn Learning, take practice tests including the ACT, SAT, PSAT, and GRE, do company research with Reference USA, and much more. We also offer many in-person technology classes at our branches for all skill levels.</a:t>
            </a:r>
          </a:p>
          <a:p>
            <a:endParaRPr lang="en-US" b="0" i="0" dirty="0">
              <a:solidFill>
                <a:srgbClr val="757575"/>
              </a:solidFill>
              <a:effectLst/>
              <a:latin typeface="Kreon"/>
            </a:endParaRPr>
          </a:p>
          <a:p>
            <a:r>
              <a:rPr lang="en-US" b="0" i="0" dirty="0">
                <a:solidFill>
                  <a:srgbClr val="757575"/>
                </a:solidFill>
                <a:effectLst/>
                <a:latin typeface="Kreon"/>
              </a:rPr>
              <a:t>We have computers with Microsoft Office, we offer many business services like free faxing, notary service, passports, and free printing up to 1.50 a day, meeting rooms, and study spaces.</a:t>
            </a:r>
            <a:endParaRPr lang="en-US" dirty="0"/>
          </a:p>
        </p:txBody>
      </p:sp>
      <p:sp>
        <p:nvSpPr>
          <p:cNvPr id="4" name="Slide Number Placeholder 3"/>
          <p:cNvSpPr>
            <a:spLocks noGrp="1"/>
          </p:cNvSpPr>
          <p:nvPr>
            <p:ph type="sldNum" sz="quarter" idx="5"/>
          </p:nvPr>
        </p:nvSpPr>
        <p:spPr/>
        <p:txBody>
          <a:bodyPr/>
          <a:lstStyle/>
          <a:p>
            <a:fld id="{4C39388D-96E4-4A45-9ACD-9F3B3EA8AF34}" type="slidenum">
              <a:rPr lang="en-US" smtClean="0"/>
              <a:t>9</a:t>
            </a:fld>
            <a:endParaRPr lang="en-US"/>
          </a:p>
        </p:txBody>
      </p:sp>
    </p:spTree>
    <p:extLst>
      <p:ext uri="{BB962C8B-B14F-4D97-AF65-F5344CB8AC3E}">
        <p14:creationId xmlns:p14="http://schemas.microsoft.com/office/powerpoint/2010/main" val="3480777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30C26E-CA64-4FA6-9C94-724A5E00A90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8" name="Title 1">
            <a:extLst>
              <a:ext uri="{FF2B5EF4-FFF2-40B4-BE49-F238E27FC236}">
                <a16:creationId xmlns:a16="http://schemas.microsoft.com/office/drawing/2014/main" id="{D1651640-E39F-4367-9A08-0A4D1164A1F7}"/>
              </a:ext>
            </a:extLst>
          </p:cNvPr>
          <p:cNvSpPr>
            <a:spLocks noGrp="1"/>
          </p:cNvSpPr>
          <p:nvPr>
            <p:ph type="ctrTitle"/>
          </p:nvPr>
        </p:nvSpPr>
        <p:spPr>
          <a:xfrm>
            <a:off x="1524000" y="1504104"/>
            <a:ext cx="9144000" cy="2387600"/>
          </a:xfrm>
        </p:spPr>
        <p:txBody>
          <a:bodyPr anchor="b"/>
          <a:lstStyle>
            <a:lvl1pPr algn="ctr">
              <a:defRPr sz="6000">
                <a:solidFill>
                  <a:schemeClr val="bg1"/>
                </a:solidFill>
              </a:defRPr>
            </a:lvl1pPr>
          </a:lstStyle>
          <a:p>
            <a:r>
              <a:rPr lang="en-US" dirty="0"/>
              <a:t>Click to edit Master title style</a:t>
            </a:r>
          </a:p>
        </p:txBody>
      </p:sp>
      <p:sp>
        <p:nvSpPr>
          <p:cNvPr id="19" name="Subtitle 2">
            <a:extLst>
              <a:ext uri="{FF2B5EF4-FFF2-40B4-BE49-F238E27FC236}">
                <a16:creationId xmlns:a16="http://schemas.microsoft.com/office/drawing/2014/main" id="{0843FA6F-D237-41EC-B237-3D416230D2A8}"/>
              </a:ext>
            </a:extLst>
          </p:cNvPr>
          <p:cNvSpPr>
            <a:spLocks noGrp="1"/>
          </p:cNvSpPr>
          <p:nvPr>
            <p:ph type="subTitle" idx="1"/>
          </p:nvPr>
        </p:nvSpPr>
        <p:spPr>
          <a:xfrm>
            <a:off x="1524000" y="3983779"/>
            <a:ext cx="9144000" cy="588221"/>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0" name="Date Placeholder 3">
            <a:extLst>
              <a:ext uri="{FF2B5EF4-FFF2-40B4-BE49-F238E27FC236}">
                <a16:creationId xmlns:a16="http://schemas.microsoft.com/office/drawing/2014/main" id="{FDF2D8CF-1C72-4650-8B4C-A6839695F726}"/>
              </a:ext>
            </a:extLst>
          </p:cNvPr>
          <p:cNvSpPr>
            <a:spLocks noGrp="1"/>
          </p:cNvSpPr>
          <p:nvPr>
            <p:ph type="dt" sz="half" idx="10"/>
          </p:nvPr>
        </p:nvSpPr>
        <p:spPr>
          <a:xfrm>
            <a:off x="219075" y="6284913"/>
            <a:ext cx="2743200" cy="365125"/>
          </a:xfrm>
        </p:spPr>
        <p:txBody>
          <a:bodyPr/>
          <a:lstStyle/>
          <a:p>
            <a:endParaRPr lang="en-US"/>
          </a:p>
        </p:txBody>
      </p:sp>
      <p:sp>
        <p:nvSpPr>
          <p:cNvPr id="28" name="Slide Number Placeholder 5">
            <a:extLst>
              <a:ext uri="{FF2B5EF4-FFF2-40B4-BE49-F238E27FC236}">
                <a16:creationId xmlns:a16="http://schemas.microsoft.com/office/drawing/2014/main" id="{84FB046C-0DDA-4DA6-9C02-8EC31412187B}"/>
              </a:ext>
            </a:extLst>
          </p:cNvPr>
          <p:cNvSpPr>
            <a:spLocks noGrp="1"/>
          </p:cNvSpPr>
          <p:nvPr>
            <p:ph type="sldNum" sz="quarter" idx="12"/>
          </p:nvPr>
        </p:nvSpPr>
        <p:spPr>
          <a:xfrm>
            <a:off x="11277601" y="5257800"/>
            <a:ext cx="609600" cy="457200"/>
          </a:xfrm>
          <a:prstGeom prst="rect">
            <a:avLst/>
          </a:prstGeom>
        </p:spPr>
        <p:txBody>
          <a:bodyPr/>
          <a:lstStyle>
            <a:lvl1pPr algn="ctr">
              <a:defRPr>
                <a:solidFill>
                  <a:schemeClr val="bg1"/>
                </a:solidFill>
              </a:defRPr>
            </a:lvl1pPr>
          </a:lstStyle>
          <a:p>
            <a:fld id="{B526D199-C4E9-4F50-AA69-39C2DB79D2EF}" type="slidenum">
              <a:rPr lang="en-US" smtClean="0"/>
              <a:pPr/>
              <a:t>‹#›</a:t>
            </a:fld>
            <a:endParaRPr lang="en-US"/>
          </a:p>
        </p:txBody>
      </p:sp>
    </p:spTree>
    <p:extLst>
      <p:ext uri="{BB962C8B-B14F-4D97-AF65-F5344CB8AC3E}">
        <p14:creationId xmlns:p14="http://schemas.microsoft.com/office/powerpoint/2010/main" val="914034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0">
        <p15:prstTrans prst="peelOff"/>
      </p:transition>
    </mc:Choice>
    <mc:Fallback xmlns="">
      <p:transition spd="slow" advClick="0" advTm="2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7A13EB9D-83BB-417E-B643-9BAF93BB613A}" type="slidenum">
              <a:rPr lang="en-US" smtClean="0"/>
              <a:t>‹#›</a:t>
            </a:fld>
            <a:endParaRPr lang="en-US"/>
          </a:p>
        </p:txBody>
      </p:sp>
    </p:spTree>
    <p:extLst>
      <p:ext uri="{BB962C8B-B14F-4D97-AF65-F5344CB8AC3E}">
        <p14:creationId xmlns:p14="http://schemas.microsoft.com/office/powerpoint/2010/main" val="4182760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0">
        <p15:prstTrans prst="peelOff"/>
      </p:transition>
    </mc:Choice>
    <mc:Fallback xmlns="">
      <p:transition spd="slow" advClick="0" advTm="2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A13EB9D-83BB-417E-B643-9BAF93BB613A}" type="slidenum">
              <a:rPr lang="en-US" smtClean="0"/>
              <a:t>‹#›</a:t>
            </a:fld>
            <a:endParaRPr lang="en-US"/>
          </a:p>
        </p:txBody>
      </p:sp>
    </p:spTree>
    <p:extLst>
      <p:ext uri="{BB962C8B-B14F-4D97-AF65-F5344CB8AC3E}">
        <p14:creationId xmlns:p14="http://schemas.microsoft.com/office/powerpoint/2010/main" val="1500564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0">
        <p15:prstTrans prst="peelOff"/>
      </p:transition>
    </mc:Choice>
    <mc:Fallback xmlns="">
      <p:transition spd="slow" advClick="0" advTm="20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A13EB9D-83BB-417E-B643-9BAF93BB613A}" type="slidenum">
              <a:rPr lang="en-US" smtClean="0"/>
              <a:t>‹#›</a:t>
            </a:fld>
            <a:endParaRPr lang="en-US"/>
          </a:p>
        </p:txBody>
      </p:sp>
    </p:spTree>
    <p:extLst>
      <p:ext uri="{BB962C8B-B14F-4D97-AF65-F5344CB8AC3E}">
        <p14:creationId xmlns:p14="http://schemas.microsoft.com/office/powerpoint/2010/main" val="1309483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0">
        <p15:prstTrans prst="peelOff"/>
      </p:transition>
    </mc:Choice>
    <mc:Fallback xmlns="">
      <p:transition spd="slow" advClick="0" advTm="2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99618D-1F4A-4E1F-AFBD-0C68DAEAA5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620F16AE-1B3C-4A8B-8B3E-E87FFDB9EF09}"/>
              </a:ext>
            </a:extLst>
          </p:cNvPr>
          <p:cNvSpPr>
            <a:spLocks noGrp="1"/>
          </p:cNvSpPr>
          <p:nvPr>
            <p:ph type="title"/>
          </p:nvPr>
        </p:nvSpPr>
        <p:spPr>
          <a:xfrm>
            <a:off x="838200" y="365125"/>
            <a:ext cx="10515600" cy="1325563"/>
          </a:xfrm>
        </p:spPr>
        <p:txBody>
          <a:bodyPr/>
          <a:lstStyle>
            <a:lvl1pPr algn="l">
              <a:defRPr b="1">
                <a:solidFill>
                  <a:srgbClr val="0092BC"/>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CB1A784C-86B2-476F-BA1C-E3145F3CFE53}"/>
              </a:ext>
            </a:extLst>
          </p:cNvPr>
          <p:cNvSpPr>
            <a:spLocks noGrp="1"/>
          </p:cNvSpPr>
          <p:nvPr>
            <p:ph idx="1"/>
          </p:nvPr>
        </p:nvSpPr>
        <p:spPr>
          <a:xfrm>
            <a:off x="838200" y="1825625"/>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a:extLst>
              <a:ext uri="{FF2B5EF4-FFF2-40B4-BE49-F238E27FC236}">
                <a16:creationId xmlns:a16="http://schemas.microsoft.com/office/drawing/2014/main" id="{A629D11E-6F64-4C3C-83B1-6F2209EB56B5}"/>
              </a:ext>
            </a:extLst>
          </p:cNvPr>
          <p:cNvSpPr>
            <a:spLocks noGrp="1"/>
          </p:cNvSpPr>
          <p:nvPr>
            <p:ph type="sldNum" sz="quarter" idx="12"/>
          </p:nvPr>
        </p:nvSpPr>
        <p:spPr>
          <a:xfrm>
            <a:off x="11277601" y="5257800"/>
            <a:ext cx="609600" cy="457200"/>
          </a:xfrm>
          <a:prstGeom prst="rect">
            <a:avLst/>
          </a:prstGeom>
        </p:spPr>
        <p:txBody>
          <a:bodyPr/>
          <a:lstStyle>
            <a:lvl1pPr algn="ctr">
              <a:defRPr>
                <a:solidFill>
                  <a:schemeClr val="bg1"/>
                </a:solidFill>
              </a:defRPr>
            </a:lvl1pPr>
          </a:lstStyle>
          <a:p>
            <a:fld id="{B526D199-C4E9-4F50-AA69-39C2DB79D2EF}" type="slidenum">
              <a:rPr lang="en-US" smtClean="0"/>
              <a:pPr/>
              <a:t>‹#›</a:t>
            </a:fld>
            <a:endParaRPr lang="en-US"/>
          </a:p>
        </p:txBody>
      </p:sp>
    </p:spTree>
    <p:extLst>
      <p:ext uri="{BB962C8B-B14F-4D97-AF65-F5344CB8AC3E}">
        <p14:creationId xmlns:p14="http://schemas.microsoft.com/office/powerpoint/2010/main" val="38209552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0">
        <p15:prstTrans prst="peelOff"/>
      </p:transition>
    </mc:Choice>
    <mc:Fallback xmlns="">
      <p:transition spd="slow" advClick="0" advTm="2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A13EB9D-83BB-417E-B643-9BAF93BB613A}" type="slidenum">
              <a:rPr lang="en-US" smtClean="0"/>
              <a:t>‹#›</a:t>
            </a:fld>
            <a:endParaRPr lang="en-US"/>
          </a:p>
        </p:txBody>
      </p:sp>
    </p:spTree>
    <p:extLst>
      <p:ext uri="{BB962C8B-B14F-4D97-AF65-F5344CB8AC3E}">
        <p14:creationId xmlns:p14="http://schemas.microsoft.com/office/powerpoint/2010/main" val="3988921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0">
        <p15:prstTrans prst="peelOff"/>
      </p:transition>
    </mc:Choice>
    <mc:Fallback xmlns="">
      <p:transition spd="slow" advClick="0" advTm="2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7A13EB9D-83BB-417E-B643-9BAF93BB613A}" type="slidenum">
              <a:rPr lang="en-US" smtClean="0"/>
              <a:t>‹#›</a:t>
            </a:fld>
            <a:endParaRPr lang="en-US"/>
          </a:p>
        </p:txBody>
      </p:sp>
    </p:spTree>
    <p:extLst>
      <p:ext uri="{BB962C8B-B14F-4D97-AF65-F5344CB8AC3E}">
        <p14:creationId xmlns:p14="http://schemas.microsoft.com/office/powerpoint/2010/main" val="2976903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0">
        <p15:prstTrans prst="peelOff"/>
      </p:transition>
    </mc:Choice>
    <mc:Fallback xmlns="">
      <p:transition spd="slow" advClick="0" advTm="2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7A13EB9D-83BB-417E-B643-9BAF93BB613A}" type="slidenum">
              <a:rPr lang="en-US" smtClean="0"/>
              <a:t>‹#›</a:t>
            </a:fld>
            <a:endParaRPr lang="en-US"/>
          </a:p>
        </p:txBody>
      </p:sp>
    </p:spTree>
    <p:extLst>
      <p:ext uri="{BB962C8B-B14F-4D97-AF65-F5344CB8AC3E}">
        <p14:creationId xmlns:p14="http://schemas.microsoft.com/office/powerpoint/2010/main" val="3377884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0">
        <p15:prstTrans prst="peelOff"/>
      </p:transition>
    </mc:Choice>
    <mc:Fallback xmlns="">
      <p:transition spd="slow" advClick="0" advTm="2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solidFill>
                  <a:srgbClr val="0092BC"/>
                </a:solidFill>
              </a:defRPr>
            </a:lvl1pPr>
          </a:lstStyle>
          <a:p>
            <a:r>
              <a:rPr lang="en-US" dirty="0"/>
              <a:t>Click to edit Master title style</a:t>
            </a:r>
          </a:p>
        </p:txBody>
      </p:sp>
      <p:pic>
        <p:nvPicPr>
          <p:cNvPr id="4" name="Picture 3" descr="A close up of a logo&#10;&#10;Description automatically generated">
            <a:extLst>
              <a:ext uri="{FF2B5EF4-FFF2-40B4-BE49-F238E27FC236}">
                <a16:creationId xmlns:a16="http://schemas.microsoft.com/office/drawing/2014/main" id="{91D3AB14-3FE9-49E0-9E64-6572223DC7D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3750" t="87778"/>
          <a:stretch/>
        </p:blipFill>
        <p:spPr>
          <a:xfrm>
            <a:off x="8382000" y="6019800"/>
            <a:ext cx="3200400" cy="838200"/>
          </a:xfrm>
          <a:prstGeom prst="rect">
            <a:avLst/>
          </a:prstGeom>
        </p:spPr>
      </p:pic>
      <p:sp>
        <p:nvSpPr>
          <p:cNvPr id="6" name="Text Placeholder 5">
            <a:extLst>
              <a:ext uri="{FF2B5EF4-FFF2-40B4-BE49-F238E27FC236}">
                <a16:creationId xmlns:a16="http://schemas.microsoft.com/office/drawing/2014/main" id="{5A753893-093C-4C98-9028-CC344F902D6B}"/>
              </a:ext>
            </a:extLst>
          </p:cNvPr>
          <p:cNvSpPr>
            <a:spLocks noGrp="1"/>
          </p:cNvSpPr>
          <p:nvPr>
            <p:ph type="body" sz="quarter" idx="13"/>
          </p:nvPr>
        </p:nvSpPr>
        <p:spPr>
          <a:xfrm>
            <a:off x="609600" y="1600200"/>
            <a:ext cx="10972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5">
            <a:extLst>
              <a:ext uri="{FF2B5EF4-FFF2-40B4-BE49-F238E27FC236}">
                <a16:creationId xmlns:a16="http://schemas.microsoft.com/office/drawing/2014/main" id="{DC4096A2-9EF0-4578-86A1-7801E68A6597}"/>
              </a:ext>
            </a:extLst>
          </p:cNvPr>
          <p:cNvSpPr>
            <a:spLocks noGrp="1"/>
          </p:cNvSpPr>
          <p:nvPr>
            <p:ph type="sldNum" sz="quarter" idx="12"/>
          </p:nvPr>
        </p:nvSpPr>
        <p:spPr>
          <a:xfrm>
            <a:off x="11363038" y="6264732"/>
            <a:ext cx="609600" cy="457200"/>
          </a:xfrm>
          <a:prstGeom prst="rect">
            <a:avLst/>
          </a:prstGeom>
        </p:spPr>
        <p:txBody>
          <a:bodyPr/>
          <a:lstStyle>
            <a:lvl1pPr algn="r">
              <a:defRPr>
                <a:solidFill>
                  <a:schemeClr val="bg1">
                    <a:lumMod val="50000"/>
                  </a:schemeClr>
                </a:solidFill>
              </a:defRPr>
            </a:lvl1pPr>
          </a:lstStyle>
          <a:p>
            <a:fld id="{B526D199-C4E9-4F50-AA69-39C2DB79D2EF}" type="slidenum">
              <a:rPr lang="en-US" smtClean="0"/>
              <a:pPr/>
              <a:t>‹#›</a:t>
            </a:fld>
            <a:endParaRPr lang="en-US"/>
          </a:p>
        </p:txBody>
      </p:sp>
    </p:spTree>
    <p:extLst>
      <p:ext uri="{BB962C8B-B14F-4D97-AF65-F5344CB8AC3E}">
        <p14:creationId xmlns:p14="http://schemas.microsoft.com/office/powerpoint/2010/main" val="3047358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0">
        <p15:prstTrans prst="peelOff"/>
      </p:transition>
    </mc:Choice>
    <mc:Fallback xmlns="">
      <p:transition spd="slow" advClick="0" advTm="2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083E54DC-C959-40B8-95E5-0EE2C57EFB25}"/>
              </a:ext>
            </a:extLst>
          </p:cNvPr>
          <p:cNvSpPr>
            <a:spLocks noGrp="1"/>
          </p:cNvSpPr>
          <p:nvPr>
            <p:ph type="pic" sz="quarter" idx="13" hasCustomPrompt="1"/>
          </p:nvPr>
        </p:nvSpPr>
        <p:spPr>
          <a:xfrm>
            <a:off x="0" y="0"/>
            <a:ext cx="12192000" cy="6858000"/>
          </a:xfrm>
        </p:spPr>
        <p:txBody>
          <a:bodyPr/>
          <a:lstStyle>
            <a:lvl1pPr>
              <a:defRPr/>
            </a:lvl1pPr>
          </a:lstStyle>
          <a:p>
            <a:r>
              <a:rPr lang="en-US" dirty="0"/>
              <a:t>Click to insert a photo</a:t>
            </a:r>
          </a:p>
        </p:txBody>
      </p:sp>
      <p:sp>
        <p:nvSpPr>
          <p:cNvPr id="13" name="Slide Number Placeholder 5">
            <a:extLst>
              <a:ext uri="{FF2B5EF4-FFF2-40B4-BE49-F238E27FC236}">
                <a16:creationId xmlns:a16="http://schemas.microsoft.com/office/drawing/2014/main" id="{A4A9937A-F6B7-4A8A-AFC5-D4E339335399}"/>
              </a:ext>
            </a:extLst>
          </p:cNvPr>
          <p:cNvSpPr>
            <a:spLocks noGrp="1"/>
          </p:cNvSpPr>
          <p:nvPr>
            <p:ph type="sldNum" sz="quarter" idx="12"/>
          </p:nvPr>
        </p:nvSpPr>
        <p:spPr>
          <a:xfrm>
            <a:off x="11363038" y="6264732"/>
            <a:ext cx="609600" cy="457200"/>
          </a:xfrm>
          <a:prstGeom prst="rect">
            <a:avLst/>
          </a:prstGeom>
        </p:spPr>
        <p:txBody>
          <a:bodyPr/>
          <a:lstStyle>
            <a:lvl1pPr algn="r">
              <a:defRPr>
                <a:solidFill>
                  <a:schemeClr val="bg1">
                    <a:lumMod val="50000"/>
                  </a:schemeClr>
                </a:solidFill>
              </a:defRPr>
            </a:lvl1pPr>
          </a:lstStyle>
          <a:p>
            <a:fld id="{B526D199-C4E9-4F50-AA69-39C2DB79D2EF}" type="slidenum">
              <a:rPr lang="en-US" smtClean="0"/>
              <a:pPr/>
              <a:t>‹#›</a:t>
            </a:fld>
            <a:endParaRPr lang="en-US"/>
          </a:p>
        </p:txBody>
      </p:sp>
    </p:spTree>
    <p:extLst>
      <p:ext uri="{BB962C8B-B14F-4D97-AF65-F5344CB8AC3E}">
        <p14:creationId xmlns:p14="http://schemas.microsoft.com/office/powerpoint/2010/main" val="2078508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0">
        <p15:prstTrans prst="peelOff"/>
      </p:transition>
    </mc:Choice>
    <mc:Fallback xmlns="">
      <p:transition spd="slow" advClick="0" advTm="2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7A13EB9D-83BB-417E-B643-9BAF93BB613A}" type="slidenum">
              <a:rPr lang="en-US" smtClean="0"/>
              <a:t>‹#›</a:t>
            </a:fld>
            <a:endParaRPr lang="en-US"/>
          </a:p>
        </p:txBody>
      </p:sp>
    </p:spTree>
    <p:extLst>
      <p:ext uri="{BB962C8B-B14F-4D97-AF65-F5344CB8AC3E}">
        <p14:creationId xmlns:p14="http://schemas.microsoft.com/office/powerpoint/2010/main" val="3185969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0">
        <p15:prstTrans prst="peelOff"/>
      </p:transition>
    </mc:Choice>
    <mc:Fallback xmlns="">
      <p:transition spd="slow" advClick="0" advTm="2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7A13EB9D-83BB-417E-B643-9BAF93BB613A}" type="slidenum">
              <a:rPr lang="en-US" smtClean="0"/>
              <a:t>‹#›</a:t>
            </a:fld>
            <a:endParaRPr lang="en-US"/>
          </a:p>
        </p:txBody>
      </p:sp>
    </p:spTree>
    <p:extLst>
      <p:ext uri="{BB962C8B-B14F-4D97-AF65-F5344CB8AC3E}">
        <p14:creationId xmlns:p14="http://schemas.microsoft.com/office/powerpoint/2010/main" val="2581919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0">
        <p15:prstTrans prst="peelOff"/>
      </p:transition>
    </mc:Choice>
    <mc:Fallback xmlns="">
      <p:transition spd="slow" advClick="0" advTm="2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7" name="Slide Number Placeholder 5">
            <a:extLst>
              <a:ext uri="{FF2B5EF4-FFF2-40B4-BE49-F238E27FC236}">
                <a16:creationId xmlns:a16="http://schemas.microsoft.com/office/drawing/2014/main" id="{B42489D4-589D-475D-819E-F34D966309CB}"/>
              </a:ext>
            </a:extLst>
          </p:cNvPr>
          <p:cNvSpPr txBox="1">
            <a:spLocks/>
          </p:cNvSpPr>
          <p:nvPr userDrawn="1"/>
        </p:nvSpPr>
        <p:spPr>
          <a:xfrm>
            <a:off x="9229725" y="6231554"/>
            <a:ext cx="2743200" cy="365125"/>
          </a:xfrm>
          <a:prstGeom prst="rect">
            <a:avLst/>
          </a:prstGeom>
        </p:spPr>
        <p:txBody>
          <a:bodyP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26D199-C4E9-4F50-AA69-39C2DB79D2EF}" type="slidenum">
              <a:rPr lang="en-US" smtClean="0"/>
              <a:pPr/>
              <a:t>‹#›</a:t>
            </a:fld>
            <a:endParaRPr lang="en-US"/>
          </a:p>
        </p:txBody>
      </p:sp>
    </p:spTree>
    <p:extLst>
      <p:ext uri="{BB962C8B-B14F-4D97-AF65-F5344CB8AC3E}">
        <p14:creationId xmlns:p14="http://schemas.microsoft.com/office/powerpoint/2010/main" val="3838802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5="http://schemas.microsoft.com/office/powerpoint/2012/main">
    <mc:Choice Requires="p15">
      <p:transition xmlns:p14="http://schemas.microsoft.com/office/powerpoint/2010/main" spd="slow" p14:dur="1250" advClick="0" advTm="20000">
        <p15:prstTrans prst="peelOff"/>
      </p:transition>
    </mc:Choice>
    <mc:Fallback xmlns="">
      <p:transition spd="slow" advClick="0" advTm="20000">
        <p:fade/>
      </p:transition>
    </mc:Fallback>
  </mc:AlternateContent>
  <p:hf sldNum="0" hdr="0" ftr="0" dt="0"/>
  <p:txStyles>
    <p:titleStyle>
      <a:lvl1pPr algn="ctr" defTabSz="914400" rtl="0" eaLnBrk="1" latinLnBrk="0" hangingPunct="1">
        <a:spcBef>
          <a:spcPct val="0"/>
        </a:spcBef>
        <a:buNone/>
        <a:defRPr sz="4400" b="1" kern="1200">
          <a:solidFill>
            <a:srgbClr val="0092BC"/>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screen shot of a computer&#10;&#10;Description automatically generated">
            <a:extLst>
              <a:ext uri="{FF2B5EF4-FFF2-40B4-BE49-F238E27FC236}">
                <a16:creationId xmlns:a16="http://schemas.microsoft.com/office/drawing/2014/main" id="{9FE0BAC2-ACF9-4AB8-B5BA-632C6DC528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B447FF3-DAC9-41F2-B95F-02208D0566CE}"/>
              </a:ext>
            </a:extLst>
          </p:cNvPr>
          <p:cNvSpPr txBox="1"/>
          <p:nvPr/>
        </p:nvSpPr>
        <p:spPr>
          <a:xfrm>
            <a:off x="5455429" y="2971800"/>
            <a:ext cx="914400" cy="914400"/>
          </a:xfrm>
          <a:prstGeom prst="rect">
            <a:avLst/>
          </a:prstGeom>
          <a:noFill/>
        </p:spPr>
        <p:txBody>
          <a:bodyPr wrap="square" rtlCol="0">
            <a:spAutoFit/>
          </a:bodyPr>
          <a:lstStyle/>
          <a:p>
            <a:endParaRPr lang="en-US" dirty="0"/>
          </a:p>
        </p:txBody>
      </p:sp>
      <p:pic>
        <p:nvPicPr>
          <p:cNvPr id="7170" name="Picture 2" descr="Register for a Library Card | Stark Library">
            <a:extLst>
              <a:ext uri="{FF2B5EF4-FFF2-40B4-BE49-F238E27FC236}">
                <a16:creationId xmlns:a16="http://schemas.microsoft.com/office/drawing/2014/main" id="{8B0EB28B-DD1D-4E59-A6AD-74C5395878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2216" y="706260"/>
            <a:ext cx="3386667" cy="4953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1A7FED3-0A5E-497A-8AD2-A99CB1EDF6F8}"/>
              </a:ext>
            </a:extLst>
          </p:cNvPr>
          <p:cNvSpPr txBox="1"/>
          <p:nvPr/>
        </p:nvSpPr>
        <p:spPr>
          <a:xfrm rot="20880664">
            <a:off x="1721628" y="2122021"/>
            <a:ext cx="7467600" cy="2308324"/>
          </a:xfrm>
          <a:prstGeom prst="rect">
            <a:avLst/>
          </a:prstGeom>
          <a:noFill/>
        </p:spPr>
        <p:txBody>
          <a:bodyPr wrap="square" rtlCol="0">
            <a:spAutoFit/>
          </a:bodyPr>
          <a:lstStyle/>
          <a:p>
            <a:r>
              <a:rPr lang="en-US" sz="7200" b="1" cap="small" dirty="0">
                <a:solidFill>
                  <a:srgbClr val="28256C"/>
                </a:solidFill>
                <a:latin typeface="MV Boli" panose="02000500030200090000" pitchFamily="2" charset="0"/>
                <a:cs typeface="MV Boli" panose="02000500030200090000" pitchFamily="2" charset="0"/>
              </a:rPr>
              <a:t>Get Carded </a:t>
            </a:r>
          </a:p>
          <a:p>
            <a:r>
              <a:rPr lang="en-US" sz="7200" b="1" cap="small" dirty="0">
                <a:solidFill>
                  <a:srgbClr val="28256C"/>
                </a:solidFill>
                <a:latin typeface="MV Boli" panose="02000500030200090000" pitchFamily="2" charset="0"/>
                <a:cs typeface="MV Boli" panose="02000500030200090000" pitchFamily="2" charset="0"/>
              </a:rPr>
              <a:t>and Save @</a:t>
            </a:r>
          </a:p>
        </p:txBody>
      </p:sp>
    </p:spTree>
    <p:extLst>
      <p:ext uri="{BB962C8B-B14F-4D97-AF65-F5344CB8AC3E}">
        <p14:creationId xmlns:p14="http://schemas.microsoft.com/office/powerpoint/2010/main" val="2604649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66AEB-E621-14D2-A3A7-7650369A8B6E}"/>
              </a:ext>
            </a:extLst>
          </p:cNvPr>
          <p:cNvSpPr>
            <a:spLocks noGrp="1"/>
          </p:cNvSpPr>
          <p:nvPr>
            <p:ph type="title"/>
          </p:nvPr>
        </p:nvSpPr>
        <p:spPr/>
        <p:txBody>
          <a:bodyPr/>
          <a:lstStyle/>
          <a:p>
            <a:r>
              <a:rPr lang="en-US" dirty="0"/>
              <a:t>Job Training Resources</a:t>
            </a:r>
          </a:p>
        </p:txBody>
      </p:sp>
      <p:pic>
        <p:nvPicPr>
          <p:cNvPr id="1026" name="Picture 2">
            <a:extLst>
              <a:ext uri="{FF2B5EF4-FFF2-40B4-BE49-F238E27FC236}">
                <a16:creationId xmlns:a16="http://schemas.microsoft.com/office/drawing/2014/main" id="{940F5571-86B9-6681-D465-0B0F03BAC57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690688"/>
            <a:ext cx="10515600" cy="3056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8B052A7-97FE-222C-DB0F-56853E9FE69B}"/>
              </a:ext>
            </a:extLst>
          </p:cNvPr>
          <p:cNvSpPr txBox="1"/>
          <p:nvPr/>
        </p:nvSpPr>
        <p:spPr>
          <a:xfrm>
            <a:off x="2400300" y="5118507"/>
            <a:ext cx="7391400" cy="954107"/>
          </a:xfrm>
          <a:prstGeom prst="rect">
            <a:avLst/>
          </a:prstGeom>
          <a:noFill/>
        </p:spPr>
        <p:txBody>
          <a:bodyPr wrap="square" rtlCol="0">
            <a:spAutoFit/>
          </a:bodyPr>
          <a:lstStyle/>
          <a:p>
            <a:r>
              <a:rPr lang="en-US" sz="2800" dirty="0"/>
              <a:t>https://starklibrary.org/home/services/job-and-career-training/</a:t>
            </a:r>
          </a:p>
        </p:txBody>
      </p:sp>
    </p:spTree>
    <p:extLst>
      <p:ext uri="{BB962C8B-B14F-4D97-AF65-F5344CB8AC3E}">
        <p14:creationId xmlns:p14="http://schemas.microsoft.com/office/powerpoint/2010/main" val="3612489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0">
        <p15:prstTrans prst="peelOff"/>
      </p:transition>
    </mc:Choice>
    <mc:Fallback xmlns="">
      <p:transition spd="slow" advClick="0" advTm="20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42B9C-2E77-16B2-0633-022840285D2D}"/>
              </a:ext>
            </a:extLst>
          </p:cNvPr>
          <p:cNvSpPr>
            <a:spLocks noGrp="1"/>
          </p:cNvSpPr>
          <p:nvPr>
            <p:ph type="title"/>
          </p:nvPr>
        </p:nvSpPr>
        <p:spPr/>
        <p:txBody>
          <a:bodyPr/>
          <a:lstStyle/>
          <a:p>
            <a:r>
              <a:rPr lang="en-US" dirty="0"/>
              <a:t>Job Training Resources</a:t>
            </a:r>
          </a:p>
        </p:txBody>
      </p:sp>
      <p:pic>
        <p:nvPicPr>
          <p:cNvPr id="5" name="Content Placeholder 4">
            <a:extLst>
              <a:ext uri="{FF2B5EF4-FFF2-40B4-BE49-F238E27FC236}">
                <a16:creationId xmlns:a16="http://schemas.microsoft.com/office/drawing/2014/main" id="{502B5D8F-3633-11E2-1992-44E86504711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p:blipFill>
        <p:spPr>
          <a:xfrm>
            <a:off x="3117540" y="1783986"/>
            <a:ext cx="1903624" cy="4525963"/>
          </a:xfrm>
          <a:ln w="57150">
            <a:solidFill>
              <a:schemeClr val="accent5">
                <a:lumMod val="75000"/>
              </a:schemeClr>
            </a:solidFill>
          </a:ln>
        </p:spPr>
      </p:pic>
      <p:sp>
        <p:nvSpPr>
          <p:cNvPr id="7" name="TextBox 6">
            <a:extLst>
              <a:ext uri="{FF2B5EF4-FFF2-40B4-BE49-F238E27FC236}">
                <a16:creationId xmlns:a16="http://schemas.microsoft.com/office/drawing/2014/main" id="{B55AA395-49A1-C4D7-4D90-4F50E16F502D}"/>
              </a:ext>
            </a:extLst>
          </p:cNvPr>
          <p:cNvSpPr txBox="1"/>
          <p:nvPr/>
        </p:nvSpPr>
        <p:spPr>
          <a:xfrm>
            <a:off x="7170837" y="1853156"/>
            <a:ext cx="3505200" cy="369332"/>
          </a:xfrm>
          <a:prstGeom prst="rect">
            <a:avLst/>
          </a:prstGeom>
          <a:noFill/>
          <a:ln w="57150">
            <a:solidFill>
              <a:schemeClr val="accent5">
                <a:lumMod val="75000"/>
              </a:schemeClr>
            </a:solidFill>
          </a:ln>
        </p:spPr>
        <p:txBody>
          <a:bodyPr wrap="square" rtlCol="0">
            <a:spAutoFit/>
          </a:bodyPr>
          <a:lstStyle/>
          <a:p>
            <a:pPr algn="ctr"/>
            <a:r>
              <a:rPr lang="en-US" b="1" dirty="0">
                <a:solidFill>
                  <a:srgbClr val="7030A0"/>
                </a:solidFill>
                <a:latin typeface="Arial" panose="020B0604020202020204" pitchFamily="34" charset="0"/>
                <a:cs typeface="Arial" panose="020B0604020202020204" pitchFamily="34" charset="0"/>
              </a:rPr>
              <a:t>Book An Expert</a:t>
            </a:r>
          </a:p>
        </p:txBody>
      </p:sp>
      <p:pic>
        <p:nvPicPr>
          <p:cNvPr id="11" name="Picture 10" descr="A picture containing text, person, indoor&#10;&#10;Description automatically generated">
            <a:extLst>
              <a:ext uri="{FF2B5EF4-FFF2-40B4-BE49-F238E27FC236}">
                <a16:creationId xmlns:a16="http://schemas.microsoft.com/office/drawing/2014/main" id="{474696E9-9B68-37B9-E47F-7CAEEECB65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1274" y="2405051"/>
            <a:ext cx="3184325" cy="3283835"/>
          </a:xfrm>
          <a:prstGeom prst="rect">
            <a:avLst/>
          </a:prstGeom>
        </p:spPr>
      </p:pic>
    </p:spTree>
    <p:extLst>
      <p:ext uri="{BB962C8B-B14F-4D97-AF65-F5344CB8AC3E}">
        <p14:creationId xmlns:p14="http://schemas.microsoft.com/office/powerpoint/2010/main" val="1923457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0">
        <p15:prstTrans prst="peelOff"/>
      </p:transition>
    </mc:Choice>
    <mc:Fallback xmlns="">
      <p:transition spd="slow" advClick="0" advTm="20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1300B-043A-9B75-013F-CD23541BDC25}"/>
              </a:ext>
            </a:extLst>
          </p:cNvPr>
          <p:cNvSpPr>
            <a:spLocks noGrp="1"/>
          </p:cNvSpPr>
          <p:nvPr>
            <p:ph type="title"/>
          </p:nvPr>
        </p:nvSpPr>
        <p:spPr/>
        <p:txBody>
          <a:bodyPr/>
          <a:lstStyle/>
          <a:p>
            <a:r>
              <a:rPr lang="en-US" dirty="0"/>
              <a:t>Researching Employers</a:t>
            </a:r>
          </a:p>
        </p:txBody>
      </p:sp>
      <p:pic>
        <p:nvPicPr>
          <p:cNvPr id="7" name="Content Placeholder 6" descr="Graphical user interface, text, application, email&#10;&#10;Description automatically generated">
            <a:extLst>
              <a:ext uri="{FF2B5EF4-FFF2-40B4-BE49-F238E27FC236}">
                <a16:creationId xmlns:a16="http://schemas.microsoft.com/office/drawing/2014/main" id="{F6EED833-9073-FC3E-238E-81AD4FD7E35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18546" y="2229396"/>
            <a:ext cx="9554908" cy="3543795"/>
          </a:xfrm>
        </p:spPr>
      </p:pic>
    </p:spTree>
    <p:extLst>
      <p:ext uri="{BB962C8B-B14F-4D97-AF65-F5344CB8AC3E}">
        <p14:creationId xmlns:p14="http://schemas.microsoft.com/office/powerpoint/2010/main" val="1810407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0">
        <p15:prstTrans prst="peelOff"/>
      </p:transition>
    </mc:Choice>
    <mc:Fallback xmlns="">
      <p:transition spd="slow" advClick="0" advTm="20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E8A5E-3700-037B-69DA-1E8B1BABC454}"/>
              </a:ext>
            </a:extLst>
          </p:cNvPr>
          <p:cNvSpPr>
            <a:spLocks noGrp="1"/>
          </p:cNvSpPr>
          <p:nvPr>
            <p:ph type="title"/>
          </p:nvPr>
        </p:nvSpPr>
        <p:spPr/>
        <p:txBody>
          <a:bodyPr/>
          <a:lstStyle/>
          <a:p>
            <a:r>
              <a:rPr lang="en-US" dirty="0"/>
              <a:t>Local and Specialized Job Listings</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18805357-327A-924A-5082-DF6FB30A4C8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31481" y="1825625"/>
            <a:ext cx="3529038" cy="4351338"/>
          </a:xfrm>
        </p:spPr>
      </p:pic>
    </p:spTree>
    <p:extLst>
      <p:ext uri="{BB962C8B-B14F-4D97-AF65-F5344CB8AC3E}">
        <p14:creationId xmlns:p14="http://schemas.microsoft.com/office/powerpoint/2010/main" val="225781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0">
        <p15:prstTrans prst="peelOff"/>
      </p:transition>
    </mc:Choice>
    <mc:Fallback xmlns="">
      <p:transition spd="slow" advClick="0" advTm="20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AFED0-9D35-0589-5CE3-29896A4BE905}"/>
              </a:ext>
            </a:extLst>
          </p:cNvPr>
          <p:cNvSpPr>
            <a:spLocks noGrp="1"/>
          </p:cNvSpPr>
          <p:nvPr>
            <p:ph type="title"/>
          </p:nvPr>
        </p:nvSpPr>
        <p:spPr/>
        <p:txBody>
          <a:bodyPr/>
          <a:lstStyle/>
          <a:p>
            <a:r>
              <a:rPr lang="en-US" dirty="0"/>
              <a:t>Professional Organizations</a:t>
            </a:r>
          </a:p>
        </p:txBody>
      </p:sp>
      <p:sp>
        <p:nvSpPr>
          <p:cNvPr id="3" name="Content Placeholder 2">
            <a:extLst>
              <a:ext uri="{FF2B5EF4-FFF2-40B4-BE49-F238E27FC236}">
                <a16:creationId xmlns:a16="http://schemas.microsoft.com/office/drawing/2014/main" id="{960DFD8D-4858-E2BF-0AFC-991010BEB915}"/>
              </a:ext>
            </a:extLst>
          </p:cNvPr>
          <p:cNvSpPr>
            <a:spLocks noGrp="1"/>
          </p:cNvSpPr>
          <p:nvPr>
            <p:ph idx="1"/>
          </p:nvPr>
        </p:nvSpPr>
        <p:spPr/>
        <p:txBody>
          <a:bodyPr/>
          <a:lstStyle/>
          <a:p>
            <a:pPr marL="0" indent="0" algn="ctr">
              <a:buNone/>
            </a:pPr>
            <a:r>
              <a:rPr lang="en-US" dirty="0"/>
              <a:t>https://jobstars.com/professional-associations-organizations/</a:t>
            </a:r>
          </a:p>
        </p:txBody>
      </p:sp>
      <p:pic>
        <p:nvPicPr>
          <p:cNvPr id="6" name="Picture 5" descr="Logo&#10;&#10;Description automatically generated with medium confidence">
            <a:extLst>
              <a:ext uri="{FF2B5EF4-FFF2-40B4-BE49-F238E27FC236}">
                <a16:creationId xmlns:a16="http://schemas.microsoft.com/office/drawing/2014/main" id="{55511B8D-52F6-D910-A693-9408BC11B3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3124200"/>
            <a:ext cx="2743200" cy="2743200"/>
          </a:xfrm>
          <a:prstGeom prst="rect">
            <a:avLst/>
          </a:prstGeom>
        </p:spPr>
      </p:pic>
    </p:spTree>
    <p:extLst>
      <p:ext uri="{BB962C8B-B14F-4D97-AF65-F5344CB8AC3E}">
        <p14:creationId xmlns:p14="http://schemas.microsoft.com/office/powerpoint/2010/main" val="3541572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0">
        <p15:prstTrans prst="peelOff"/>
      </p:transition>
    </mc:Choice>
    <mc:Fallback xmlns="">
      <p:transition spd="slow" advClick="0" advTm="20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81384-8773-4F51-982A-FC91242707E8}"/>
              </a:ext>
            </a:extLst>
          </p:cNvPr>
          <p:cNvSpPr>
            <a:spLocks noGrp="1"/>
          </p:cNvSpPr>
          <p:nvPr>
            <p:ph type="title"/>
          </p:nvPr>
        </p:nvSpPr>
        <p:spPr/>
        <p:txBody>
          <a:bodyPr/>
          <a:lstStyle/>
          <a:p>
            <a:r>
              <a:rPr lang="en-US" dirty="0"/>
              <a:t>Maker Studio</a:t>
            </a:r>
          </a:p>
        </p:txBody>
      </p:sp>
      <p:pic>
        <p:nvPicPr>
          <p:cNvPr id="1026" name="Picture 2" descr="Image for event: Getting to Know the Maker Studio ">
            <a:extLst>
              <a:ext uri="{FF2B5EF4-FFF2-40B4-BE49-F238E27FC236}">
                <a16:creationId xmlns:a16="http://schemas.microsoft.com/office/drawing/2014/main" id="{E1232275-DFF0-47EC-854E-A7C6195072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195" y="2296331"/>
            <a:ext cx="2899478" cy="28994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3519B1D-D2F2-4D3C-A6AD-67C8ABF6B9DD}"/>
              </a:ext>
            </a:extLst>
          </p:cNvPr>
          <p:cNvPicPr>
            <a:picLocks noChangeAspect="1"/>
          </p:cNvPicPr>
          <p:nvPr/>
        </p:nvPicPr>
        <p:blipFill>
          <a:blip r:embed="rId4"/>
          <a:stretch>
            <a:fillRect/>
          </a:stretch>
        </p:blipFill>
        <p:spPr>
          <a:xfrm>
            <a:off x="7391401" y="666750"/>
            <a:ext cx="3886200" cy="5048250"/>
          </a:xfrm>
          <a:prstGeom prst="rect">
            <a:avLst/>
          </a:prstGeom>
        </p:spPr>
      </p:pic>
      <p:pic>
        <p:nvPicPr>
          <p:cNvPr id="3" name="4925D0F1-4BB6-411B-B5DD-0AB7CD28D2BE" descr="IMG_5133.jpg">
            <a:extLst>
              <a:ext uri="{FF2B5EF4-FFF2-40B4-BE49-F238E27FC236}">
                <a16:creationId xmlns:a16="http://schemas.microsoft.com/office/drawing/2014/main" id="{BA3E70EA-D27B-4806-935B-D62A97C81A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2468" y="2403384"/>
            <a:ext cx="2286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8065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0">
        <p15:prstTrans prst="peelOff"/>
      </p:transition>
    </mc:Choice>
    <mc:Fallback xmlns="">
      <p:transition spd="slow" advTm="20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sitting in a chair in a living room&#10;&#10;Description automatically generated with low confidence">
            <a:extLst>
              <a:ext uri="{FF2B5EF4-FFF2-40B4-BE49-F238E27FC236}">
                <a16:creationId xmlns:a16="http://schemas.microsoft.com/office/drawing/2014/main" id="{13415BA7-AE03-4C22-918D-CF9017A2F8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33173">
            <a:off x="6001408" y="2060694"/>
            <a:ext cx="5111326" cy="3407551"/>
          </a:xfrm>
          <a:prstGeom prst="rect">
            <a:avLst/>
          </a:prstGeom>
        </p:spPr>
      </p:pic>
      <p:sp>
        <p:nvSpPr>
          <p:cNvPr id="2" name="Title 1">
            <a:extLst>
              <a:ext uri="{FF2B5EF4-FFF2-40B4-BE49-F238E27FC236}">
                <a16:creationId xmlns:a16="http://schemas.microsoft.com/office/drawing/2014/main" id="{42B9AC13-A35D-4846-B7DD-D1491AAF8C4B}"/>
              </a:ext>
            </a:extLst>
          </p:cNvPr>
          <p:cNvSpPr>
            <a:spLocks noGrp="1"/>
          </p:cNvSpPr>
          <p:nvPr>
            <p:ph type="title"/>
          </p:nvPr>
        </p:nvSpPr>
        <p:spPr>
          <a:xfrm>
            <a:off x="449574" y="381000"/>
            <a:ext cx="10515600" cy="1325563"/>
          </a:xfrm>
        </p:spPr>
        <p:txBody>
          <a:bodyPr/>
          <a:lstStyle/>
          <a:p>
            <a:r>
              <a:rPr lang="en-US" dirty="0"/>
              <a:t>See you at the Library!</a:t>
            </a:r>
          </a:p>
        </p:txBody>
      </p:sp>
      <p:pic>
        <p:nvPicPr>
          <p:cNvPr id="8" name="Picture 7">
            <a:extLst>
              <a:ext uri="{FF2B5EF4-FFF2-40B4-BE49-F238E27FC236}">
                <a16:creationId xmlns:a16="http://schemas.microsoft.com/office/drawing/2014/main" id="{44A840BB-4225-4771-92AF-047E8EE55B81}"/>
              </a:ext>
            </a:extLst>
          </p:cNvPr>
          <p:cNvPicPr>
            <a:picLocks noChangeAspect="1"/>
          </p:cNvPicPr>
          <p:nvPr/>
        </p:nvPicPr>
        <p:blipFill>
          <a:blip r:embed="rId4"/>
          <a:stretch>
            <a:fillRect/>
          </a:stretch>
        </p:blipFill>
        <p:spPr>
          <a:xfrm>
            <a:off x="1905000" y="3429000"/>
            <a:ext cx="4933950" cy="2724150"/>
          </a:xfrm>
          <a:prstGeom prst="rect">
            <a:avLst/>
          </a:prstGeom>
          <a:ln>
            <a:solidFill>
              <a:schemeClr val="bg1"/>
            </a:solidFill>
          </a:ln>
        </p:spPr>
      </p:pic>
      <p:pic>
        <p:nvPicPr>
          <p:cNvPr id="12" name="Picture 11">
            <a:extLst>
              <a:ext uri="{FF2B5EF4-FFF2-40B4-BE49-F238E27FC236}">
                <a16:creationId xmlns:a16="http://schemas.microsoft.com/office/drawing/2014/main" id="{BE4B1975-3606-444F-B120-6E83654FA5E3}"/>
              </a:ext>
            </a:extLst>
          </p:cNvPr>
          <p:cNvPicPr>
            <a:picLocks noChangeAspect="1"/>
          </p:cNvPicPr>
          <p:nvPr/>
        </p:nvPicPr>
        <p:blipFill>
          <a:blip r:embed="rId5"/>
          <a:stretch>
            <a:fillRect/>
          </a:stretch>
        </p:blipFill>
        <p:spPr>
          <a:xfrm rot="21095885">
            <a:off x="1191033" y="1840584"/>
            <a:ext cx="5224187" cy="2409825"/>
          </a:xfrm>
          <a:prstGeom prst="rect">
            <a:avLst/>
          </a:prstGeom>
        </p:spPr>
      </p:pic>
    </p:spTree>
    <p:extLst>
      <p:ext uri="{BB962C8B-B14F-4D97-AF65-F5344CB8AC3E}">
        <p14:creationId xmlns:p14="http://schemas.microsoft.com/office/powerpoint/2010/main" val="4102288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 shot of a computer&#10;&#10;Description automatically generated">
            <a:extLst>
              <a:ext uri="{FF2B5EF4-FFF2-40B4-BE49-F238E27FC236}">
                <a16:creationId xmlns:a16="http://schemas.microsoft.com/office/drawing/2014/main" id="{007E42D2-E7AB-4406-A663-F055C3E544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5" y="12441"/>
            <a:ext cx="12192000" cy="6858000"/>
          </a:xfrm>
          <a:prstGeom prst="rect">
            <a:avLst/>
          </a:prstGeom>
        </p:spPr>
      </p:pic>
      <p:sp>
        <p:nvSpPr>
          <p:cNvPr id="7" name="Title 6">
            <a:extLst>
              <a:ext uri="{FF2B5EF4-FFF2-40B4-BE49-F238E27FC236}">
                <a16:creationId xmlns:a16="http://schemas.microsoft.com/office/drawing/2014/main" id="{BC9189CB-BD52-477F-B0E9-61A1038FC5F0}"/>
              </a:ext>
            </a:extLst>
          </p:cNvPr>
          <p:cNvSpPr>
            <a:spLocks noGrp="1"/>
          </p:cNvSpPr>
          <p:nvPr>
            <p:ph type="title"/>
          </p:nvPr>
        </p:nvSpPr>
        <p:spPr>
          <a:xfrm>
            <a:off x="762000" y="342108"/>
            <a:ext cx="10972800" cy="1143000"/>
          </a:xfrm>
        </p:spPr>
        <p:txBody>
          <a:bodyPr/>
          <a:lstStyle/>
          <a:p>
            <a:pPr algn="l"/>
            <a:r>
              <a:rPr lang="en-US" dirty="0"/>
              <a:t>About Us</a:t>
            </a:r>
          </a:p>
        </p:txBody>
      </p:sp>
      <p:sp>
        <p:nvSpPr>
          <p:cNvPr id="10" name="Content Placeholder 9">
            <a:extLst>
              <a:ext uri="{FF2B5EF4-FFF2-40B4-BE49-F238E27FC236}">
                <a16:creationId xmlns:a16="http://schemas.microsoft.com/office/drawing/2014/main" id="{0245DFB0-5872-4596-AE27-A2C4CBC472F8}"/>
              </a:ext>
            </a:extLst>
          </p:cNvPr>
          <p:cNvSpPr>
            <a:spLocks noGrp="1"/>
          </p:cNvSpPr>
          <p:nvPr>
            <p:ph sz="half" idx="2"/>
          </p:nvPr>
        </p:nvSpPr>
        <p:spPr>
          <a:xfrm>
            <a:off x="5852438" y="1752600"/>
            <a:ext cx="5770323" cy="3655609"/>
          </a:xfrm>
        </p:spPr>
        <p:txBody>
          <a:bodyPr>
            <a:normAutofit/>
          </a:bodyPr>
          <a:lstStyle/>
          <a:p>
            <a:r>
              <a:rPr lang="en-US" dirty="0"/>
              <a:t>Ten locations ~ 9 branches and Main Library</a:t>
            </a:r>
          </a:p>
          <a:p>
            <a:r>
              <a:rPr lang="en-US" dirty="0"/>
              <a:t>Mobile Services ~ 5 bookmobiles</a:t>
            </a:r>
          </a:p>
          <a:p>
            <a:r>
              <a:rPr lang="en-US" dirty="0"/>
              <a:t>Population Served ~ 240,000</a:t>
            </a:r>
          </a:p>
          <a:p>
            <a:r>
              <a:rPr lang="en-US" dirty="0"/>
              <a:t>Staff ~ 170</a:t>
            </a:r>
          </a:p>
          <a:p>
            <a:r>
              <a:rPr lang="en-US" dirty="0"/>
              <a:t>Collection Size ~ </a:t>
            </a:r>
            <a:r>
              <a:rPr lang="en-US" b="0" i="0" dirty="0">
                <a:solidFill>
                  <a:srgbClr val="242424"/>
                </a:solidFill>
                <a:effectLst/>
              </a:rPr>
              <a:t>752,833 physical items</a:t>
            </a:r>
          </a:p>
        </p:txBody>
      </p:sp>
      <p:pic>
        <p:nvPicPr>
          <p:cNvPr id="11" name="Content Placeholder 10">
            <a:extLst>
              <a:ext uri="{FF2B5EF4-FFF2-40B4-BE49-F238E27FC236}">
                <a16:creationId xmlns:a16="http://schemas.microsoft.com/office/drawing/2014/main" id="{C46648F7-AAFC-4B1E-A515-939F6E343A66}"/>
              </a:ext>
            </a:extLst>
          </p:cNvPr>
          <p:cNvPicPr>
            <a:picLocks noGrp="1" noChangeAspect="1"/>
          </p:cNvPicPr>
          <p:nvPr>
            <p:ph sz="half" idx="1"/>
          </p:nvPr>
        </p:nvPicPr>
        <p:blipFill>
          <a:blip r:embed="rId4"/>
          <a:stretch>
            <a:fillRect/>
          </a:stretch>
        </p:blipFill>
        <p:spPr>
          <a:xfrm>
            <a:off x="662166" y="1590907"/>
            <a:ext cx="5283735" cy="4168279"/>
          </a:xfrm>
          <a:prstGeom prst="rect">
            <a:avLst/>
          </a:prstGeom>
        </p:spPr>
      </p:pic>
    </p:spTree>
    <p:extLst>
      <p:ext uri="{BB962C8B-B14F-4D97-AF65-F5344CB8AC3E}">
        <p14:creationId xmlns:p14="http://schemas.microsoft.com/office/powerpoint/2010/main" val="4273714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 shot of a computer&#10;&#10;Description automatically generated">
            <a:extLst>
              <a:ext uri="{FF2B5EF4-FFF2-40B4-BE49-F238E27FC236}">
                <a16:creationId xmlns:a16="http://schemas.microsoft.com/office/drawing/2014/main" id="{007E42D2-E7AB-4406-A663-F055C3E544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367"/>
            <a:ext cx="12244212" cy="6887367"/>
          </a:xfrm>
          <a:prstGeom prst="rect">
            <a:avLst/>
          </a:prstGeom>
          <a:noFill/>
        </p:spPr>
      </p:pic>
      <p:sp>
        <p:nvSpPr>
          <p:cNvPr id="7" name="Title 6">
            <a:extLst>
              <a:ext uri="{FF2B5EF4-FFF2-40B4-BE49-F238E27FC236}">
                <a16:creationId xmlns:a16="http://schemas.microsoft.com/office/drawing/2014/main" id="{BC9189CB-BD52-477F-B0E9-61A1038FC5F0}"/>
              </a:ext>
            </a:extLst>
          </p:cNvPr>
          <p:cNvSpPr>
            <a:spLocks noGrp="1"/>
          </p:cNvSpPr>
          <p:nvPr>
            <p:ph type="title"/>
          </p:nvPr>
        </p:nvSpPr>
        <p:spPr/>
        <p:txBody>
          <a:bodyPr anchor="ctr">
            <a:normAutofit/>
          </a:bodyPr>
          <a:lstStyle/>
          <a:p>
            <a:r>
              <a:rPr lang="en-US" dirty="0"/>
              <a:t>2021 Quick Facts</a:t>
            </a:r>
          </a:p>
        </p:txBody>
      </p:sp>
      <p:sp>
        <p:nvSpPr>
          <p:cNvPr id="12" name="Content Placeholder 11">
            <a:extLst>
              <a:ext uri="{FF2B5EF4-FFF2-40B4-BE49-F238E27FC236}">
                <a16:creationId xmlns:a16="http://schemas.microsoft.com/office/drawing/2014/main" id="{6AF2FDA3-EAB2-4894-8C72-5C49C28BCCDB}"/>
              </a:ext>
            </a:extLst>
          </p:cNvPr>
          <p:cNvSpPr>
            <a:spLocks noGrp="1"/>
          </p:cNvSpPr>
          <p:nvPr>
            <p:ph idx="1"/>
          </p:nvPr>
        </p:nvSpPr>
        <p:spPr>
          <a:xfrm>
            <a:off x="838199" y="1825625"/>
            <a:ext cx="6019801" cy="4351338"/>
          </a:xfrm>
        </p:spPr>
        <p:txBody>
          <a:bodyPr>
            <a:normAutofit lnSpcReduction="10000"/>
          </a:bodyPr>
          <a:lstStyle/>
          <a:p>
            <a:r>
              <a:rPr lang="en-US" dirty="0"/>
              <a:t>93,185 active card holders</a:t>
            </a:r>
          </a:p>
          <a:p>
            <a:r>
              <a:rPr lang="en-US" dirty="0"/>
              <a:t>2.5 million checkouts</a:t>
            </a:r>
          </a:p>
          <a:p>
            <a:r>
              <a:rPr lang="en-US" dirty="0"/>
              <a:t>58,345 computer sessions</a:t>
            </a:r>
          </a:p>
          <a:p>
            <a:r>
              <a:rPr lang="en-US" dirty="0"/>
              <a:t>10,000 print jobs a month</a:t>
            </a:r>
          </a:p>
          <a:p>
            <a:r>
              <a:rPr lang="en-US" dirty="0"/>
              <a:t>6,571 meals served to 2200 children</a:t>
            </a:r>
          </a:p>
          <a:p>
            <a:r>
              <a:rPr lang="en-US" dirty="0"/>
              <a:t>32,557 Covid-19 test kits distributed</a:t>
            </a:r>
          </a:p>
          <a:p>
            <a:endParaRPr lang="en-US" dirty="0"/>
          </a:p>
        </p:txBody>
      </p:sp>
      <p:pic>
        <p:nvPicPr>
          <p:cNvPr id="3" name="Picture 2">
            <a:extLst>
              <a:ext uri="{FF2B5EF4-FFF2-40B4-BE49-F238E27FC236}">
                <a16:creationId xmlns:a16="http://schemas.microsoft.com/office/drawing/2014/main" id="{EE094DAF-576A-4E06-85AD-1816B5035064}"/>
              </a:ext>
            </a:extLst>
          </p:cNvPr>
          <p:cNvPicPr>
            <a:picLocks noChangeAspect="1"/>
          </p:cNvPicPr>
          <p:nvPr/>
        </p:nvPicPr>
        <p:blipFill>
          <a:blip r:embed="rId4"/>
          <a:stretch>
            <a:fillRect/>
          </a:stretch>
        </p:blipFill>
        <p:spPr>
          <a:xfrm>
            <a:off x="7391400" y="1452611"/>
            <a:ext cx="3179873" cy="4114800"/>
          </a:xfrm>
          <a:prstGeom prst="rect">
            <a:avLst/>
          </a:prstGeom>
        </p:spPr>
      </p:pic>
    </p:spTree>
    <p:extLst>
      <p:ext uri="{BB962C8B-B14F-4D97-AF65-F5344CB8AC3E}">
        <p14:creationId xmlns:p14="http://schemas.microsoft.com/office/powerpoint/2010/main" val="299140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A073A0-1C95-4674-B960-7D43FF27DE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796" b="25271"/>
          <a:stretch/>
        </p:blipFill>
        <p:spPr bwMode="auto">
          <a:xfrm>
            <a:off x="1195388" y="528435"/>
            <a:ext cx="7094482" cy="5326435"/>
          </a:xfrm>
          <a:custGeom>
            <a:avLst/>
            <a:gdLst/>
            <a:ahLst/>
            <a:cxnLst/>
            <a:rect l="l" t="t" r="r" b="b"/>
            <a:pathLst>
              <a:path w="9141744" h="6863485">
                <a:moveTo>
                  <a:pt x="0" y="0"/>
                </a:moveTo>
                <a:lnTo>
                  <a:pt x="5963051" y="0"/>
                </a:lnTo>
                <a:lnTo>
                  <a:pt x="9141744" y="6863485"/>
                </a:lnTo>
                <a:lnTo>
                  <a:pt x="0" y="6863485"/>
                </a:lnTo>
                <a:lnTo>
                  <a:pt x="0" y="0"/>
                </a:lnTo>
                <a:close/>
              </a:path>
            </a:pathLst>
          </a:cu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887A43AD-00AD-4EB9-B0AE-F336E721F0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584"/>
          <a:stretch/>
        </p:blipFill>
        <p:spPr bwMode="auto">
          <a:xfrm>
            <a:off x="5589525" y="365125"/>
            <a:ext cx="5102288" cy="5462017"/>
          </a:xfrm>
          <a:custGeom>
            <a:avLst/>
            <a:gdLst/>
            <a:ahLst/>
            <a:cxnLst/>
            <a:rect l="l" t="t" r="r" b="b"/>
            <a:pathLst>
              <a:path w="6401647" h="6852994">
                <a:moveTo>
                  <a:pt x="354282" y="0"/>
                </a:moveTo>
                <a:lnTo>
                  <a:pt x="6401647" y="0"/>
                </a:lnTo>
                <a:lnTo>
                  <a:pt x="6401647" y="6852994"/>
                </a:lnTo>
                <a:lnTo>
                  <a:pt x="0" y="6852994"/>
                </a:lnTo>
                <a:lnTo>
                  <a:pt x="0" y="6852993"/>
                </a:lnTo>
                <a:lnTo>
                  <a:pt x="3528116" y="685299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351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FA9959-B35D-4001-96C0-1E55F579F61F}"/>
              </a:ext>
            </a:extLst>
          </p:cNvPr>
          <p:cNvSpPr>
            <a:spLocks noGrp="1"/>
          </p:cNvSpPr>
          <p:nvPr>
            <p:ph idx="1"/>
          </p:nvPr>
        </p:nvSpPr>
        <p:spPr>
          <a:xfrm>
            <a:off x="838200" y="3155897"/>
            <a:ext cx="10515600" cy="2133601"/>
          </a:xfrm>
        </p:spPr>
        <p:txBody>
          <a:bodyPr/>
          <a:lstStyle/>
          <a:p>
            <a:pPr marL="0" indent="0" algn="ctr">
              <a:buNone/>
            </a:pPr>
            <a:r>
              <a:rPr lang="en-US" dirty="0"/>
              <a:t>We spark curiosity and foster knowledge </a:t>
            </a:r>
          </a:p>
          <a:p>
            <a:pPr marL="0" indent="0" algn="ctr">
              <a:buNone/>
            </a:pPr>
            <a:r>
              <a:rPr lang="en-US" dirty="0"/>
              <a:t>by connecting everyone to </a:t>
            </a:r>
          </a:p>
          <a:p>
            <a:pPr marL="0" indent="0" algn="ctr">
              <a:buNone/>
            </a:pPr>
            <a:r>
              <a:rPr lang="en-US" dirty="0"/>
              <a:t>resources, services, and opportunities.</a:t>
            </a:r>
          </a:p>
        </p:txBody>
      </p:sp>
      <p:pic>
        <p:nvPicPr>
          <p:cNvPr id="8" name="Picture 7">
            <a:extLst>
              <a:ext uri="{FF2B5EF4-FFF2-40B4-BE49-F238E27FC236}">
                <a16:creationId xmlns:a16="http://schemas.microsoft.com/office/drawing/2014/main" id="{8AD846A3-82D4-46C3-97EF-682924D480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1444534"/>
            <a:ext cx="6858000" cy="1984466"/>
          </a:xfrm>
          <a:prstGeom prst="rect">
            <a:avLst/>
          </a:prstGeom>
        </p:spPr>
      </p:pic>
    </p:spTree>
    <p:extLst>
      <p:ext uri="{BB962C8B-B14F-4D97-AF65-F5344CB8AC3E}">
        <p14:creationId xmlns:p14="http://schemas.microsoft.com/office/powerpoint/2010/main" val="431868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FA9959-B35D-4001-96C0-1E55F579F61F}"/>
              </a:ext>
            </a:extLst>
          </p:cNvPr>
          <p:cNvSpPr>
            <a:spLocks noGrp="1"/>
          </p:cNvSpPr>
          <p:nvPr>
            <p:ph idx="1"/>
          </p:nvPr>
        </p:nvSpPr>
        <p:spPr>
          <a:xfrm>
            <a:off x="838200" y="3155897"/>
            <a:ext cx="10515600" cy="2133601"/>
          </a:xfrm>
        </p:spPr>
        <p:txBody>
          <a:bodyPr>
            <a:normAutofit/>
          </a:bodyPr>
          <a:lstStyle/>
          <a:p>
            <a:pPr marL="0" indent="0" algn="ctr">
              <a:buNone/>
            </a:pPr>
            <a:r>
              <a:rPr lang="en-US" dirty="0"/>
              <a:t>To be a trusted guide in the community—</a:t>
            </a:r>
          </a:p>
          <a:p>
            <a:pPr marL="0" indent="0" algn="ctr">
              <a:buNone/>
            </a:pPr>
            <a:r>
              <a:rPr lang="en-US" dirty="0"/>
              <a:t>inviting, inspiring, and empowering all people </a:t>
            </a:r>
          </a:p>
          <a:p>
            <a:pPr marL="0" indent="0" algn="ctr">
              <a:buNone/>
            </a:pPr>
            <a:r>
              <a:rPr lang="en-US" dirty="0"/>
              <a:t>to pursue creativity and lifelong learning</a:t>
            </a:r>
          </a:p>
        </p:txBody>
      </p:sp>
      <p:pic>
        <p:nvPicPr>
          <p:cNvPr id="8" name="Picture 7">
            <a:extLst>
              <a:ext uri="{FF2B5EF4-FFF2-40B4-BE49-F238E27FC236}">
                <a16:creationId xmlns:a16="http://schemas.microsoft.com/office/drawing/2014/main" id="{8AD846A3-82D4-46C3-97EF-682924D480E0}"/>
              </a:ext>
            </a:extLst>
          </p:cNvPr>
          <p:cNvPicPr>
            <a:picLocks noChangeAspect="1"/>
          </p:cNvPicPr>
          <p:nvPr/>
        </p:nvPicPr>
        <p:blipFill rotWithShape="1">
          <a:blip r:embed="rId3">
            <a:extLst>
              <a:ext uri="{28A0092B-C50C-407E-A947-70E740481C1C}">
                <a14:useLocalDpi xmlns:a14="http://schemas.microsoft.com/office/drawing/2010/main" val="0"/>
              </a:ext>
            </a:extLst>
          </a:blip>
          <a:srcRect l="19568" r="19568"/>
          <a:stretch/>
        </p:blipFill>
        <p:spPr>
          <a:xfrm>
            <a:off x="680908" y="1169936"/>
            <a:ext cx="10830184" cy="2259064"/>
          </a:xfrm>
          <a:prstGeom prst="rect">
            <a:avLst/>
          </a:prstGeom>
        </p:spPr>
      </p:pic>
    </p:spTree>
    <p:extLst>
      <p:ext uri="{BB962C8B-B14F-4D97-AF65-F5344CB8AC3E}">
        <p14:creationId xmlns:p14="http://schemas.microsoft.com/office/powerpoint/2010/main" val="1686620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F867C0C3-9D1A-46B6-A0C9-313FB9881FB3}"/>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040028" y="4014744"/>
            <a:ext cx="5037913" cy="758257"/>
          </a:xfrm>
          <a:prstGeom prst="rect">
            <a:avLst/>
          </a:prstGeom>
        </p:spPr>
      </p:pic>
      <p:pic>
        <p:nvPicPr>
          <p:cNvPr id="11" name="Picture 10">
            <a:extLst>
              <a:ext uri="{FF2B5EF4-FFF2-40B4-BE49-F238E27FC236}">
                <a16:creationId xmlns:a16="http://schemas.microsoft.com/office/drawing/2014/main" id="{47383EEF-1D0A-4E55-B4F6-F2E5430EB98B}"/>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90600" y="5105400"/>
            <a:ext cx="6181725" cy="758257"/>
          </a:xfrm>
          <a:prstGeom prst="rect">
            <a:avLst/>
          </a:prstGeom>
        </p:spPr>
      </p:pic>
      <p:pic>
        <p:nvPicPr>
          <p:cNvPr id="13" name="Picture 12" descr="A close up of a logo&#10;&#10;Description automatically generated">
            <a:extLst>
              <a:ext uri="{FF2B5EF4-FFF2-40B4-BE49-F238E27FC236}">
                <a16:creationId xmlns:a16="http://schemas.microsoft.com/office/drawing/2014/main" id="{9704D9F8-E60B-4744-A6D9-A0BE1FC31D97}"/>
              </a:ext>
            </a:extLst>
          </p:cNvPr>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0" y="4793919"/>
            <a:ext cx="5037913" cy="835368"/>
          </a:xfrm>
          <a:prstGeom prst="rect">
            <a:avLst/>
          </a:prstGeom>
        </p:spPr>
      </p:pic>
      <p:pic>
        <p:nvPicPr>
          <p:cNvPr id="15" name="Picture 14" descr="A close up of a logo&#10;&#10;Description automatically generated">
            <a:extLst>
              <a:ext uri="{FF2B5EF4-FFF2-40B4-BE49-F238E27FC236}">
                <a16:creationId xmlns:a16="http://schemas.microsoft.com/office/drawing/2014/main" id="{2062EB20-C111-407A-BB8C-D2E65C1B992B}"/>
              </a:ext>
            </a:extLst>
          </p:cNvPr>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58000" y="1937051"/>
            <a:ext cx="6181725" cy="835368"/>
          </a:xfrm>
          <a:prstGeom prst="rect">
            <a:avLst/>
          </a:prstGeom>
        </p:spPr>
      </p:pic>
      <p:pic>
        <p:nvPicPr>
          <p:cNvPr id="17" name="Picture 16" descr="A close up of a logo&#10;&#10;Description automatically generated">
            <a:extLst>
              <a:ext uri="{FF2B5EF4-FFF2-40B4-BE49-F238E27FC236}">
                <a16:creationId xmlns:a16="http://schemas.microsoft.com/office/drawing/2014/main" id="{D68A13D5-BCDF-4FFA-8F00-D534A923BAFD}"/>
              </a:ext>
            </a:extLst>
          </p:cNvPr>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307184" y="2927516"/>
            <a:ext cx="5037913" cy="848220"/>
          </a:xfrm>
          <a:prstGeom prst="rect">
            <a:avLst/>
          </a:prstGeom>
        </p:spPr>
      </p:pic>
      <p:pic>
        <p:nvPicPr>
          <p:cNvPr id="19" name="Picture 18" descr="A close up of a logo&#10;&#10;Description automatically generated">
            <a:extLst>
              <a:ext uri="{FF2B5EF4-FFF2-40B4-BE49-F238E27FC236}">
                <a16:creationId xmlns:a16="http://schemas.microsoft.com/office/drawing/2014/main" id="{DF8AF7A5-31E1-479D-A513-0A817EFE7A53}"/>
              </a:ext>
            </a:extLst>
          </p:cNvPr>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953000" y="628770"/>
            <a:ext cx="6181725" cy="848220"/>
          </a:xfrm>
          <a:prstGeom prst="rect">
            <a:avLst/>
          </a:prstGeom>
        </p:spPr>
      </p:pic>
      <p:pic>
        <p:nvPicPr>
          <p:cNvPr id="21" name="Picture 20" descr="A close up of a logo&#10;&#10;Description automatically generated">
            <a:extLst>
              <a:ext uri="{FF2B5EF4-FFF2-40B4-BE49-F238E27FC236}">
                <a16:creationId xmlns:a16="http://schemas.microsoft.com/office/drawing/2014/main" id="{22D126E9-32B7-4EE5-B5AA-40D21A059745}"/>
              </a:ext>
            </a:extLst>
          </p:cNvPr>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8200" y="1495211"/>
            <a:ext cx="5037913" cy="822516"/>
          </a:xfrm>
          <a:prstGeom prst="rect">
            <a:avLst/>
          </a:prstGeom>
        </p:spPr>
      </p:pic>
      <p:pic>
        <p:nvPicPr>
          <p:cNvPr id="23" name="Picture 22" descr="A close up of a logo&#10;&#10;Description automatically generated">
            <a:extLst>
              <a:ext uri="{FF2B5EF4-FFF2-40B4-BE49-F238E27FC236}">
                <a16:creationId xmlns:a16="http://schemas.microsoft.com/office/drawing/2014/main" id="{FCA46D50-E4DA-43D1-B132-775162E989A7}"/>
              </a:ext>
            </a:extLst>
          </p:cNvPr>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876113" y="3781457"/>
            <a:ext cx="6181725" cy="822516"/>
          </a:xfrm>
          <a:prstGeom prst="rect">
            <a:avLst/>
          </a:prstGeom>
        </p:spPr>
      </p:pic>
      <p:pic>
        <p:nvPicPr>
          <p:cNvPr id="12" name="Picture 11">
            <a:extLst>
              <a:ext uri="{FF2B5EF4-FFF2-40B4-BE49-F238E27FC236}">
                <a16:creationId xmlns:a16="http://schemas.microsoft.com/office/drawing/2014/main" id="{E82204BC-70F5-458A-81D4-4B736AB27A8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38421" y="2514600"/>
            <a:ext cx="4115157" cy="1396105"/>
          </a:xfrm>
          <a:prstGeom prst="rect">
            <a:avLst/>
          </a:prstGeom>
        </p:spPr>
      </p:pic>
    </p:spTree>
    <p:extLst>
      <p:ext uri="{BB962C8B-B14F-4D97-AF65-F5344CB8AC3E}">
        <p14:creationId xmlns:p14="http://schemas.microsoft.com/office/powerpoint/2010/main" val="1047160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500"/>
                            </p:stCondLst>
                            <p:childTnLst>
                              <p:par>
                                <p:cTn id="13" presetID="10" presetClass="entr" presetSubtype="0" fill="hold" nodeType="afterEffect">
                                  <p:stCondLst>
                                    <p:cond delay="25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2250"/>
                            </p:stCondLst>
                            <p:childTnLst>
                              <p:par>
                                <p:cTn id="17" presetID="10" presetClass="entr" presetSubtype="0" fill="hold" nodeType="afterEffect">
                                  <p:stCondLst>
                                    <p:cond delay="25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3000"/>
                            </p:stCondLst>
                            <p:childTnLst>
                              <p:par>
                                <p:cTn id="21" presetID="10" presetClass="entr" presetSubtype="0" fill="hold" nodeType="afterEffect">
                                  <p:stCondLst>
                                    <p:cond delay="25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3750"/>
                            </p:stCondLst>
                            <p:childTnLst>
                              <p:par>
                                <p:cTn id="25" presetID="10" presetClass="entr" presetSubtype="0" fill="hold" nodeType="afterEffect">
                                  <p:stCondLst>
                                    <p:cond delay="25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4500"/>
                            </p:stCondLst>
                            <p:childTnLst>
                              <p:par>
                                <p:cTn id="29" presetID="10" presetClass="entr" presetSubtype="0" fill="hold" nodeType="afterEffect">
                                  <p:stCondLst>
                                    <p:cond delay="25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5250"/>
                            </p:stCondLst>
                            <p:childTnLst>
                              <p:par>
                                <p:cTn id="33" presetID="10" presetClass="entr" presetSubtype="0" fill="hold" nodeType="afterEffect">
                                  <p:stCondLst>
                                    <p:cond delay="25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6DD2BD7-95CD-47BE-AA42-F3B5761F3F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04800"/>
            <a:ext cx="10325100" cy="587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0050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785EF-3D3E-4343-9A3F-D192C5244D81}"/>
              </a:ext>
            </a:extLst>
          </p:cNvPr>
          <p:cNvSpPr>
            <a:spLocks noGrp="1"/>
          </p:cNvSpPr>
          <p:nvPr>
            <p:ph type="title"/>
          </p:nvPr>
        </p:nvSpPr>
        <p:spPr/>
        <p:txBody>
          <a:bodyPr/>
          <a:lstStyle/>
          <a:p>
            <a:r>
              <a:rPr lang="en-US" dirty="0"/>
              <a:t>Job &amp; Career Help</a:t>
            </a:r>
          </a:p>
        </p:txBody>
      </p:sp>
      <p:pic>
        <p:nvPicPr>
          <p:cNvPr id="4098" name="Picture 2">
            <a:extLst>
              <a:ext uri="{FF2B5EF4-FFF2-40B4-BE49-F238E27FC236}">
                <a16:creationId xmlns:a16="http://schemas.microsoft.com/office/drawing/2014/main" id="{781DB79F-A385-4FDF-AEF1-BEE4F2D64C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493874"/>
            <a:ext cx="9372600" cy="272415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Linkedin Learning – Cleveland Public Library">
            <a:extLst>
              <a:ext uri="{FF2B5EF4-FFF2-40B4-BE49-F238E27FC236}">
                <a16:creationId xmlns:a16="http://schemas.microsoft.com/office/drawing/2014/main" id="{1E1DE22C-3263-4ABE-B2BC-EF2407E235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4286" y="4380994"/>
            <a:ext cx="6172200" cy="876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207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0">
        <p15:prstTrans prst="peelOff"/>
      </p:transition>
    </mc:Choice>
    <mc:Fallback xmlns="">
      <p:transition spd="slow" advTm="2000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91A6585-8B3B-466B-9EB7-972C43507D57}">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D03E93854783458AC2D0D064A5CAE0" ma:contentTypeVersion="4" ma:contentTypeDescription="Create a new document." ma:contentTypeScope="" ma:versionID="52e7764978cfac76beb17eedfd241ea4">
  <xsd:schema xmlns:xsd="http://www.w3.org/2001/XMLSchema" xmlns:xs="http://www.w3.org/2001/XMLSchema" xmlns:p="http://schemas.microsoft.com/office/2006/metadata/properties" xmlns:ns2="bf2d9324-d76b-4010-b9cf-3604ae27f7e7" targetNamespace="http://schemas.microsoft.com/office/2006/metadata/properties" ma:root="true" ma:fieldsID="272fe2ebbf30f9b1ddec2378afda9ac1" ns2:_="">
    <xsd:import namespace="bf2d9324-d76b-4010-b9cf-3604ae27f7e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2d9324-d76b-4010-b9cf-3604ae27f7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11FE6DA-9A93-45B7-9074-9318DBBF30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2d9324-d76b-4010-b9cf-3604ae27f7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312448-AC60-4AB3-A414-5D313797DB03}">
  <ds:schemaRefs>
    <ds:schemaRef ds:uri="http://schemas.microsoft.com/sharepoint/v3/contenttype/forms"/>
  </ds:schemaRefs>
</ds:datastoreItem>
</file>

<file path=customXml/itemProps3.xml><?xml version="1.0" encoding="utf-8"?>
<ds:datastoreItem xmlns:ds="http://schemas.openxmlformats.org/officeDocument/2006/customXml" ds:itemID="{E530EDBE-FCEB-477C-B782-C8B8255985B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7607</TotalTime>
  <Words>1742</Words>
  <Application>Microsoft Office PowerPoint</Application>
  <PresentationFormat>Widescreen</PresentationFormat>
  <Paragraphs>104</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Kreon</vt:lpstr>
      <vt:lpstr>MV Boli</vt:lpstr>
      <vt:lpstr>Office Theme</vt:lpstr>
      <vt:lpstr>PowerPoint Presentation</vt:lpstr>
      <vt:lpstr>About Us</vt:lpstr>
      <vt:lpstr>2021 Quick Facts</vt:lpstr>
      <vt:lpstr>PowerPoint Presentation</vt:lpstr>
      <vt:lpstr>PowerPoint Presentation</vt:lpstr>
      <vt:lpstr>PowerPoint Presentation</vt:lpstr>
      <vt:lpstr>PowerPoint Presentation</vt:lpstr>
      <vt:lpstr>PowerPoint Presentation</vt:lpstr>
      <vt:lpstr>Job &amp; Career Help</vt:lpstr>
      <vt:lpstr>Job Training Resources</vt:lpstr>
      <vt:lpstr>Job Training Resources</vt:lpstr>
      <vt:lpstr>Researching Employers</vt:lpstr>
      <vt:lpstr>Local and Specialized Job Listings</vt:lpstr>
      <vt:lpstr>Professional Organizations</vt:lpstr>
      <vt:lpstr>Maker Studio</vt:lpstr>
      <vt:lpstr>See you at the Library!</vt:lpstr>
    </vt:vector>
  </TitlesOfParts>
  <Company>Stark Library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Tiered Publicity</dc:title>
  <dc:creator>Stephanie Cargill</dc:creator>
  <cp:lastModifiedBy>Dianne Digianantonio</cp:lastModifiedBy>
  <cp:revision>178</cp:revision>
  <cp:lastPrinted>2022-10-20T12:35:23Z</cp:lastPrinted>
  <dcterms:created xsi:type="dcterms:W3CDTF">2019-06-17T14:37:23Z</dcterms:created>
  <dcterms:modified xsi:type="dcterms:W3CDTF">2023-02-07T13:55:08Z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0x01010080D03E93854783458AC2D0D064A5CAE0</vt:lpwstr>
  </property>
</Properties>
</file>